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30" r:id="rId3"/>
    <p:sldId id="331" r:id="rId4"/>
    <p:sldId id="333" r:id="rId5"/>
    <p:sldId id="334" r:id="rId6"/>
    <p:sldId id="335" r:id="rId7"/>
    <p:sldId id="336" r:id="rId8"/>
    <p:sldId id="338" r:id="rId9"/>
    <p:sldId id="339" r:id="rId10"/>
    <p:sldId id="257" r:id="rId11"/>
    <p:sldId id="264" r:id="rId12"/>
    <p:sldId id="265" r:id="rId13"/>
    <p:sldId id="266" r:id="rId14"/>
    <p:sldId id="267" r:id="rId15"/>
    <p:sldId id="268" r:id="rId16"/>
    <p:sldId id="319" r:id="rId17"/>
    <p:sldId id="320" r:id="rId18"/>
    <p:sldId id="269" r:id="rId19"/>
    <p:sldId id="270" r:id="rId20"/>
    <p:sldId id="271" r:id="rId21"/>
    <p:sldId id="32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322" r:id="rId42"/>
    <p:sldId id="323" r:id="rId43"/>
    <p:sldId id="324" r:id="rId44"/>
    <p:sldId id="325" r:id="rId45"/>
    <p:sldId id="326" r:id="rId46"/>
    <p:sldId id="327" r:id="rId47"/>
    <p:sldId id="328" r:id="rId48"/>
    <p:sldId id="329"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65"/>
  </p:normalViewPr>
  <p:slideViewPr>
    <p:cSldViewPr snapToGrid="0" snapToObjects="1">
      <p:cViewPr varScale="1">
        <p:scale>
          <a:sx n="114" d="100"/>
          <a:sy n="114" d="100"/>
        </p:scale>
        <p:origin x="47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tiff>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fr-FR"/>
              <a:t>Modifiez le style du titre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8A87A34-81AB-432B-8DAE-1953F412C126}" type="datetimeFigureOut">
              <a:rPr lang="en-US" dirty="0"/>
              <a:pPr/>
              <a:t>3/23/21</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fr-FR"/>
              <a:t>Modifiez le style du titre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fr-FR"/>
              <a:t>Modifier les styles du texte du masque
Deuxième niveau
Troisième niveau
Quatrième niveau
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fr-FR"/>
              <a:t>Modifiez le style du titre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fr-FR"/>
              <a:t>Modifier les styles du texte du masque
Deuxième niveau
Troisième niveau
Quatrième niveau
Cinquième niveau</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3/23/21</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fr-FR"/>
              <a:t>Modifiez le style du titre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fr-FR"/>
              <a:t>Modifier les styles du texte du masque
Deuxième niveau
Troisième niveau
Quatrième niveau
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fr-FR"/>
              <a:t>Modifiez le style du titre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
Deuxième niveau
Troisième niveau
Quatrième niveau
Cinquième niveau</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3/23/21</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fr-FR"/>
              <a:t>Modifiez le style du titre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fr-FR"/>
              <a:t>Modifier les styles du texte du masque
Deuxième niveau
Troisième niveau
Quatrième niveau
Cinquième niveau</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fr-FR"/>
              <a:t>Modifier les styles du texte du masque
Deuxième niveau
Troisième niveau
Quatrième niveau
Cinquième niveau</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3/23/21</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fr-FR"/>
              <a:t>Modifiez le style du titre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
Deuxième niveau
Troisième niveau
Quatrième niveau
Cinquième niveau</a:t>
            </a:r>
            <a:endParaRPr lang="en-US" dirty="0"/>
          </a:p>
        </p:txBody>
      </p:sp>
      <p:sp>
        <p:nvSpPr>
          <p:cNvPr id="4" name="Content Placeholder 3"/>
          <p:cNvSpPr>
            <a:spLocks noGrp="1"/>
          </p:cNvSpPr>
          <p:nvPr>
            <p:ph sz="half" idx="2"/>
          </p:nvPr>
        </p:nvSpPr>
        <p:spPr>
          <a:xfrm>
            <a:off x="5125305" y="1488985"/>
            <a:ext cx="6264350" cy="1696853"/>
          </a:xfrm>
        </p:spPr>
        <p:txBody>
          <a:bodyPr/>
          <a:lstStyle/>
          <a:p>
            <a:pPr lvl="0"/>
            <a:r>
              <a:rPr lang="fr-FR"/>
              <a:t>Modifier les styles du texte du masque
Deuxième niveau
Troisième niveau
Quatrième niveau
Cinquième niveau</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
Deuxième niveau
Troisième niveau
Quatrième niveau
Cinquième niveau</a:t>
            </a:r>
            <a:endParaRPr lang="en-US" dirty="0"/>
          </a:p>
        </p:txBody>
      </p:sp>
      <p:sp>
        <p:nvSpPr>
          <p:cNvPr id="6" name="Content Placeholder 5"/>
          <p:cNvSpPr>
            <a:spLocks noGrp="1"/>
          </p:cNvSpPr>
          <p:nvPr>
            <p:ph sz="quarter" idx="4"/>
          </p:nvPr>
        </p:nvSpPr>
        <p:spPr>
          <a:xfrm>
            <a:off x="5118447" y="4351687"/>
            <a:ext cx="6265588" cy="1704060"/>
          </a:xfrm>
        </p:spPr>
        <p:txBody>
          <a:bodyPr/>
          <a:lstStyle/>
          <a:p>
            <a:pPr lvl="0"/>
            <a:r>
              <a:rPr lang="fr-FR"/>
              <a:t>Modifier les styles du texte du masque
Deuxième niveau
Troisième niveau
Quatrième niveau
Cinquième niveau</a:t>
            </a:r>
            <a:endParaRPr lang="en-US" dirty="0"/>
          </a:p>
        </p:txBody>
      </p:sp>
      <p:sp>
        <p:nvSpPr>
          <p:cNvPr id="7" name="Date Placeholder 6"/>
          <p:cNvSpPr>
            <a:spLocks noGrp="1"/>
          </p:cNvSpPr>
          <p:nvPr>
            <p:ph type="dt" sz="half" idx="10"/>
          </p:nvPr>
        </p:nvSpPr>
        <p:spPr>
          <a:xfrm>
            <a:off x="804672" y="320040"/>
            <a:ext cx="3657600" cy="320040"/>
          </a:xfrm>
        </p:spPr>
        <p:txBody>
          <a:bodyPr/>
          <a:lstStyle/>
          <a:p>
            <a:fld id="{48A87A34-81AB-432B-8DAE-1953F412C126}" type="datetimeFigureOut">
              <a:rPr lang="en-US" dirty="0"/>
              <a:t>3/23/21</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fr-FR"/>
              <a:t>Modifiez le style du titre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3/23/21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8A87A34-81AB-432B-8DAE-1953F412C126}" type="datetimeFigureOut">
              <a:rPr lang="en-US" dirty="0"/>
              <a:t>3/23/21</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fr-FR"/>
              <a:t>Modifiez le style du titre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fr-FR"/>
              <a:t>Modifier les styles du texte du masque
Deuxième niveau
Troisième niveau
Quatrième niveau
Cinquième niveau</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
Deuxième niveau
Troisième niveau
Quatrième niveau
Cinquième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fr-FR"/>
              <a:t>Modifiez le style du titre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
Deuxième niveau
Troisième niveau
Quatrième niveau
Cinquième niveau</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3/23/21</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8A87A34-81AB-432B-8DAE-1953F412C126}" type="datetimeFigureOut">
              <a:rPr lang="en-US" dirty="0"/>
              <a:pPr/>
              <a:t>3/23/21</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www.bidmotion.com/"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hyperlink" Target="https://opennebula.io/"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www.youtube.com/watch?v=kPiMFHqF8bg&amp;list=PLL_L4MF1Z7JW_-LW4ikJsgF2EIfpOp-IU&amp;index=2"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cloud.google.com/bigquery/docs?hl=fr" TargetMode="External"/><Relationship Id="rId3" Type="http://schemas.openxmlformats.org/officeDocument/2006/relationships/hyperlink" Target="https://cloud.google.com/run/docs?hl=fr" TargetMode="External"/><Relationship Id="rId7" Type="http://schemas.openxmlformats.org/officeDocument/2006/relationships/hyperlink" Target="https://cloud.google.com/sql/docs?hl=fr" TargetMode="External"/><Relationship Id="rId2" Type="http://schemas.openxmlformats.org/officeDocument/2006/relationships/hyperlink" Target="https://cloud.google.com/compute/docs?hl=fr" TargetMode="External"/><Relationship Id="rId1" Type="http://schemas.openxmlformats.org/officeDocument/2006/relationships/slideLayout" Target="../slideLayouts/slideLayout2.xml"/><Relationship Id="rId6" Type="http://schemas.openxmlformats.org/officeDocument/2006/relationships/hyperlink" Target="https://cloud.google.com/storage/docs?hl=fr" TargetMode="External"/><Relationship Id="rId5" Type="http://schemas.openxmlformats.org/officeDocument/2006/relationships/hyperlink" Target="https://cloud.google.com/vision/overview/docs?hl=fr" TargetMode="External"/><Relationship Id="rId4" Type="http://schemas.openxmlformats.org/officeDocument/2006/relationships/hyperlink" Target="https://cloud.google.com/anthos/docs?hl=fr" TargetMode="External"/><Relationship Id="rId9" Type="http://schemas.openxmlformats.org/officeDocument/2006/relationships/hyperlink" Target="https://support.google.com/cloudidentity/answer/175197?hl=fr&amp;ref_topic=2759193"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cloud.google.com/speech-to-text/docs?hl=fr" TargetMode="External"/><Relationship Id="rId3" Type="http://schemas.openxmlformats.org/officeDocument/2006/relationships/hyperlink" Target="https://cloud.google.com/vision/overview/docs?hl=fr" TargetMode="External"/><Relationship Id="rId7" Type="http://schemas.openxmlformats.org/officeDocument/2006/relationships/hyperlink" Target="https://cloud.google.com/text-to-speech/docs?hl=fr" TargetMode="External"/><Relationship Id="rId2" Type="http://schemas.openxmlformats.org/officeDocument/2006/relationships/hyperlink" Target="https://cloud.google.com/automl/docs?hl=fr" TargetMode="External"/><Relationship Id="rId1" Type="http://schemas.openxmlformats.org/officeDocument/2006/relationships/slideLayout" Target="../slideLayouts/slideLayout2.xml"/><Relationship Id="rId6" Type="http://schemas.openxmlformats.org/officeDocument/2006/relationships/hyperlink" Target="https://cloud.google.com/translate/docs?hl=fr" TargetMode="External"/><Relationship Id="rId11" Type="http://schemas.openxmlformats.org/officeDocument/2006/relationships/hyperlink" Target="https://cloud.google.com/inference/docs?hl=fr" TargetMode="External"/><Relationship Id="rId5" Type="http://schemas.openxmlformats.org/officeDocument/2006/relationships/hyperlink" Target="https://cloud.google.com/natural-language/docs?hl=fr" TargetMode="External"/><Relationship Id="rId10" Type="http://schemas.openxmlformats.org/officeDocument/2006/relationships/hyperlink" Target="https://cloud.google.com/automl-tables/docs?hl=fr" TargetMode="External"/><Relationship Id="rId4" Type="http://schemas.openxmlformats.org/officeDocument/2006/relationships/hyperlink" Target="https://cloud.google.com/video-intelligence/overview/docs?hl=fr" TargetMode="External"/><Relationship Id="rId9" Type="http://schemas.openxmlformats.org/officeDocument/2006/relationships/hyperlink" Target="https://cloud.google.com/dialogflow/docs?hl=fr"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cloud.google.com/compute/docs/instances/preemptible?hl=fr" TargetMode="External"/><Relationship Id="rId3" Type="http://schemas.openxmlformats.org/officeDocument/2006/relationships/hyperlink" Target="https://cloud.google.com/appengine/docs?hl=fr" TargetMode="External"/><Relationship Id="rId7" Type="http://schemas.openxmlformats.org/officeDocument/2006/relationships/hyperlink" Target="https://cloud.google.com/migrate/compute-engine/docs/4.8?hl=fr" TargetMode="External"/><Relationship Id="rId2" Type="http://schemas.openxmlformats.org/officeDocument/2006/relationships/hyperlink" Target="https://cloud.google.com/compute/docs?hl=fr" TargetMode="External"/><Relationship Id="rId1" Type="http://schemas.openxmlformats.org/officeDocument/2006/relationships/slideLayout" Target="../slideLayouts/slideLayout2.xml"/><Relationship Id="rId6" Type="http://schemas.openxmlformats.org/officeDocument/2006/relationships/hyperlink" Target="https://cloud.google.com/vmware-engine/docs?hl=fr" TargetMode="External"/><Relationship Id="rId5" Type="http://schemas.openxmlformats.org/officeDocument/2006/relationships/hyperlink" Target="https://cloud.google.com/compute/docs/gpus?hl=fr" TargetMode="External"/><Relationship Id="rId10" Type="http://schemas.openxmlformats.org/officeDocument/2006/relationships/hyperlink" Target="https://cloud.google.com/compute/docs/nodes?hl=fr" TargetMode="External"/><Relationship Id="rId4" Type="http://schemas.openxmlformats.org/officeDocument/2006/relationships/hyperlink" Target="https://cloud.google.com/bare-metal/docs?hl=fr" TargetMode="External"/><Relationship Id="rId9" Type="http://schemas.openxmlformats.org/officeDocument/2006/relationships/hyperlink" Target="https://cloud.google.com/security/shielded-cloud/shielded-vm?hl=fr"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cloud.google.com/kubernetes-engine/docs/concepts/batch?hl=fr" TargetMode="External"/><Relationship Id="rId3" Type="http://schemas.openxmlformats.org/officeDocument/2006/relationships/hyperlink" Target="https://cloud.google.com/artifacts/docs?hl=fr" TargetMode="External"/><Relationship Id="rId7" Type="http://schemas.openxmlformats.org/officeDocument/2006/relationships/hyperlink" Target="https://cloud.google.com/ai-platform/deep-learning-containers/docs?hl=fr" TargetMode="External"/><Relationship Id="rId2" Type="http://schemas.openxmlformats.org/officeDocument/2006/relationships/hyperlink" Target="https://cloud.google.com/kubernetes-engine/docs?hl=fr" TargetMode="External"/><Relationship Id="rId1" Type="http://schemas.openxmlformats.org/officeDocument/2006/relationships/slideLayout" Target="../slideLayouts/slideLayout2.xml"/><Relationship Id="rId6" Type="http://schemas.openxmlformats.org/officeDocument/2006/relationships/hyperlink" Target="https://cloud.google.com/build/docs?hl=fr" TargetMode="External"/><Relationship Id="rId5" Type="http://schemas.openxmlformats.org/officeDocument/2006/relationships/hyperlink" Target="https://cloud.google.com/marketplace/docs/kubernetes-apps?hl=fr" TargetMode="External"/><Relationship Id="rId4" Type="http://schemas.openxmlformats.org/officeDocument/2006/relationships/hyperlink" Target="https://cloud.google.com/container-registry/docs?hl=fr"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cloud.google.com/dataproc/docs?hl=fr" TargetMode="External"/><Relationship Id="rId3" Type="http://schemas.openxmlformats.org/officeDocument/2006/relationships/hyperlink" Target="https://cloud.google.com/bigquery/docs?hl=fr" TargetMode="External"/><Relationship Id="rId7" Type="http://schemas.openxmlformats.org/officeDocument/2006/relationships/hyperlink" Target="https://cloud.google.com/dataprep/docs?hl=fr" TargetMode="External"/><Relationship Id="rId12" Type="http://schemas.openxmlformats.org/officeDocument/2006/relationships/hyperlink" Target="https://cloud.google.com/life-sciences/docs?hl=fr" TargetMode="External"/><Relationship Id="rId2" Type="http://schemas.openxmlformats.org/officeDocument/2006/relationships/hyperlink" Target="https://cloud.google.com/kubernetes-engine/docs?hl=fr" TargetMode="External"/><Relationship Id="rId1" Type="http://schemas.openxmlformats.org/officeDocument/2006/relationships/slideLayout" Target="../slideLayouts/slideLayout2.xml"/><Relationship Id="rId6" Type="http://schemas.openxmlformats.org/officeDocument/2006/relationships/hyperlink" Target="https://cloud.google.com/data-fusion/docs?hl=fr" TargetMode="External"/><Relationship Id="rId11" Type="http://schemas.openxmlformats.org/officeDocument/2006/relationships/hyperlink" Target="https://cloud.google.com/data-catalog/docs?hl=fr" TargetMode="External"/><Relationship Id="rId5" Type="http://schemas.openxmlformats.org/officeDocument/2006/relationships/hyperlink" Target="https://cloud.google.com/dataflow/docs?hl=fr" TargetMode="External"/><Relationship Id="rId10" Type="http://schemas.openxmlformats.org/officeDocument/2006/relationships/hyperlink" Target="https://cloud.google.com/pubsub/docs?hl=fr" TargetMode="External"/><Relationship Id="rId4" Type="http://schemas.openxmlformats.org/officeDocument/2006/relationships/hyperlink" Target="https://cloud.google.com/composer/docs?hl=fr" TargetMode="External"/><Relationship Id="rId9" Type="http://schemas.openxmlformats.org/officeDocument/2006/relationships/hyperlink" Target="https://support.google.com/datastudio?hl=fr#topic=6267740"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hyperlink" Target="https://cloud.google.com/database-migration/docs?hl=fr" TargetMode="External"/><Relationship Id="rId3" Type="http://schemas.openxmlformats.org/officeDocument/2006/relationships/hyperlink" Target="https://cloud.google.com/firestore/docs?hl=fr" TargetMode="External"/><Relationship Id="rId7" Type="http://schemas.openxmlformats.org/officeDocument/2006/relationships/hyperlink" Target="https://firebase.google.com/docs/database/?hl=fr" TargetMode="External"/><Relationship Id="rId2" Type="http://schemas.openxmlformats.org/officeDocument/2006/relationships/hyperlink" Target="https://cloud.google.com/bigtable/docs?hl=fr" TargetMode="External"/><Relationship Id="rId1" Type="http://schemas.openxmlformats.org/officeDocument/2006/relationships/slideLayout" Target="../slideLayouts/slideLayout2.xml"/><Relationship Id="rId6" Type="http://schemas.openxmlformats.org/officeDocument/2006/relationships/hyperlink" Target="https://cloud.google.com/sql/docs?hl=fr" TargetMode="External"/><Relationship Id="rId5" Type="http://schemas.openxmlformats.org/officeDocument/2006/relationships/hyperlink" Target="https://cloud.google.com/spanner/docs?hl=fr" TargetMode="External"/><Relationship Id="rId4" Type="http://schemas.openxmlformats.org/officeDocument/2006/relationships/hyperlink" Target="https://cloud.google.com/memorystore/docs/redis?hl=fr"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cloud.google.com/scheduler/docs/quickstart?hl=fr" TargetMode="External"/><Relationship Id="rId3" Type="http://schemas.openxmlformats.org/officeDocument/2006/relationships/hyperlink" Target="https://cloud.google.com/sdk/docs?hl=fr" TargetMode="External"/><Relationship Id="rId7" Type="http://schemas.openxmlformats.org/officeDocument/2006/relationships/hyperlink" Target="https://cloud.google.com/source-repositories/docs?hl=fr" TargetMode="External"/><Relationship Id="rId2" Type="http://schemas.openxmlformats.org/officeDocument/2006/relationships/hyperlink" Target="https://cloud.google.com/artifacts/docs?hl=fr" TargetMode="External"/><Relationship Id="rId1" Type="http://schemas.openxmlformats.org/officeDocument/2006/relationships/slideLayout" Target="../slideLayouts/slideLayout2.xml"/><Relationship Id="rId6" Type="http://schemas.openxmlformats.org/officeDocument/2006/relationships/hyperlink" Target="https://cloud.google.com/build/docs?hl=fr" TargetMode="External"/><Relationship Id="rId5" Type="http://schemas.openxmlformats.org/officeDocument/2006/relationships/hyperlink" Target="https://cloud.google.com/code/docs?hl=fr" TargetMode="External"/><Relationship Id="rId4" Type="http://schemas.openxmlformats.org/officeDocument/2006/relationships/hyperlink" Target="https://cloud.google.com/container-registry/docs?hl=fr" TargetMode="External"/><Relationship Id="rId9" Type="http://schemas.openxmlformats.org/officeDocument/2006/relationships/hyperlink" Target="https://cloud.google.com/tasks/docs?hl=fr"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firebase.google.com/docs/crashlytics/?hl=fr" TargetMode="External"/><Relationship Id="rId3" Type="http://schemas.openxmlformats.org/officeDocument/2006/relationships/hyperlink" Target="https://cloud.google.com/tools/visual-studio/docs?hl=fr" TargetMode="External"/><Relationship Id="rId7" Type="http://schemas.openxmlformats.org/officeDocument/2006/relationships/hyperlink" Target="https://firebase.google.com/docs/test-lab/?hl=fr" TargetMode="External"/><Relationship Id="rId2" Type="http://schemas.openxmlformats.org/officeDocument/2006/relationships/hyperlink" Target="https://cloud.google.com/tools/powershell/docs/quickstart?hl=fr" TargetMode="External"/><Relationship Id="rId1" Type="http://schemas.openxmlformats.org/officeDocument/2006/relationships/slideLayout" Target="../slideLayouts/slideLayout2.xml"/><Relationship Id="rId6" Type="http://schemas.openxmlformats.org/officeDocument/2006/relationships/hyperlink" Target="https://github.com/GoogleCloudPlatform/app-maven-plugin/blob/master/README.md" TargetMode="External"/><Relationship Id="rId5" Type="http://schemas.openxmlformats.org/officeDocument/2006/relationships/hyperlink" Target="https://github.com/GoogleCloudPlatform/app-gradle-plugin/blob/master/README.md" TargetMode="External"/><Relationship Id="rId10" Type="http://schemas.openxmlformats.org/officeDocument/2006/relationships/hyperlink" Target="https://cloud.google.com/workflows/docs?hl=fr" TargetMode="External"/><Relationship Id="rId4" Type="http://schemas.openxmlformats.org/officeDocument/2006/relationships/hyperlink" Target="https://cloud.google.com/eclipse/docs?hl=fr" TargetMode="External"/><Relationship Id="rId9" Type="http://schemas.openxmlformats.org/officeDocument/2006/relationships/hyperlink" Target="https://github.com/tektoncd/pipeline#-tekton-pipelines"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cloud.google.com/deployment-manager/docs?hl=fr" TargetMode="External"/><Relationship Id="rId7" Type="http://schemas.openxmlformats.org/officeDocument/2006/relationships/hyperlink" Target="https://cloud.google.com/apis/docs/overview?hl=fr" TargetMode="External"/><Relationship Id="rId2" Type="http://schemas.openxmlformats.org/officeDocument/2006/relationships/hyperlink" Target="https://cloud.google.com/private-catalog/docs?hl=fr" TargetMode="External"/><Relationship Id="rId1" Type="http://schemas.openxmlformats.org/officeDocument/2006/relationships/slideLayout" Target="../slideLayouts/slideLayout2.xml"/><Relationship Id="rId6" Type="http://schemas.openxmlformats.org/officeDocument/2006/relationships/hyperlink" Target="https://cloud.google.com/billing/docs?hl=fr" TargetMode="External"/><Relationship Id="rId5" Type="http://schemas.openxmlformats.org/officeDocument/2006/relationships/hyperlink" Target="https://cloud.google.com/shell/docs?hl=fr" TargetMode="External"/><Relationship Id="rId4" Type="http://schemas.openxmlformats.org/officeDocument/2006/relationships/hyperlink" Target="https://cloud.google.com/cloud-console?hl=fr"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opencue.io/docs/getting-started/" TargetMode="External"/><Relationship Id="rId2" Type="http://schemas.openxmlformats.org/officeDocument/2006/relationships/hyperlink" Target="https://cloud.google.com/game-servers/docs?hl=fr" TargetMode="External"/><Relationship Id="rId1" Type="http://schemas.openxmlformats.org/officeDocument/2006/relationships/slideLayout" Target="../slideLayouts/slideLayout2.xml"/><Relationship Id="rId6" Type="http://schemas.openxmlformats.org/officeDocument/2006/relationships/hyperlink" Target="https://www.anvato.com/about/whitepapers/?hl=fr" TargetMode="External"/><Relationship Id="rId5" Type="http://schemas.openxmlformats.org/officeDocument/2006/relationships/hyperlink" Target="https://doc.zyncrender.com/" TargetMode="External"/><Relationship Id="rId4" Type="http://schemas.openxmlformats.org/officeDocument/2006/relationships/hyperlink" Target="https://cloud.google.com/transcoder?hl=fr"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cloud.google.com/network-connectivity/docs/router?hl=fr" TargetMode="External"/><Relationship Id="rId3" Type="http://schemas.openxmlformats.org/officeDocument/2006/relationships/hyperlink" Target="https://cloud.google.com/cdn/docs?hl=fr" TargetMode="External"/><Relationship Id="rId7" Type="http://schemas.openxmlformats.org/officeDocument/2006/relationships/hyperlink" Target="https://cloud.google.com/nat/docs?hl=fr" TargetMode="External"/><Relationship Id="rId2" Type="http://schemas.openxmlformats.org/officeDocument/2006/relationships/hyperlink" Target="https://cloud.google.com/armor/docs?hl=fr" TargetMode="External"/><Relationship Id="rId1" Type="http://schemas.openxmlformats.org/officeDocument/2006/relationships/slideLayout" Target="../slideLayouts/slideLayout2.xml"/><Relationship Id="rId6" Type="http://schemas.openxmlformats.org/officeDocument/2006/relationships/hyperlink" Target="https://cloud.google.com/load-balancing/docs?hl=fr" TargetMode="External"/><Relationship Id="rId5" Type="http://schemas.openxmlformats.org/officeDocument/2006/relationships/hyperlink" Target="https://cloud.google.com/network-connectivity/docs/interconnect?hl=fr" TargetMode="External"/><Relationship Id="rId4" Type="http://schemas.openxmlformats.org/officeDocument/2006/relationships/hyperlink" Target="https://cloud.google.com/dns/docs?hl=fr"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cloud.google.com/network-connectivity/docs/router?hl=fr" TargetMode="External"/><Relationship Id="rId3" Type="http://schemas.openxmlformats.org/officeDocument/2006/relationships/hyperlink" Target="https://cloud.google.com/cdn/docs?hl=fr" TargetMode="External"/><Relationship Id="rId7" Type="http://schemas.openxmlformats.org/officeDocument/2006/relationships/hyperlink" Target="https://cloud.google.com/nat/docs?hl=fr" TargetMode="External"/><Relationship Id="rId2" Type="http://schemas.openxmlformats.org/officeDocument/2006/relationships/hyperlink" Target="https://cloud.google.com/armor/docs?hl=fr" TargetMode="External"/><Relationship Id="rId1" Type="http://schemas.openxmlformats.org/officeDocument/2006/relationships/slideLayout" Target="../slideLayouts/slideLayout2.xml"/><Relationship Id="rId6" Type="http://schemas.openxmlformats.org/officeDocument/2006/relationships/hyperlink" Target="https://cloud.google.com/load-balancing/docs?hl=fr" TargetMode="External"/><Relationship Id="rId5" Type="http://schemas.openxmlformats.org/officeDocument/2006/relationships/hyperlink" Target="https://cloud.google.com/network-connectivity/docs/interconnect?hl=fr" TargetMode="External"/><Relationship Id="rId4" Type="http://schemas.openxmlformats.org/officeDocument/2006/relationships/hyperlink" Target="https://cloud.google.com/dns/docs?hl=fr"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cloud.google.com/network-intelligence-center/docs?hl=fr" TargetMode="External"/><Relationship Id="rId7" Type="http://schemas.openxmlformats.org/officeDocument/2006/relationships/hyperlink" Target="https://cloud.google.com/vpc/docs?hl=fr" TargetMode="External"/><Relationship Id="rId2" Type="http://schemas.openxmlformats.org/officeDocument/2006/relationships/hyperlink" Target="https://cloud.google.com/network-connectivity/docs/vpn?hl=fr" TargetMode="External"/><Relationship Id="rId1" Type="http://schemas.openxmlformats.org/officeDocument/2006/relationships/slideLayout" Target="../slideLayouts/slideLayout2.xml"/><Relationship Id="rId6" Type="http://schemas.openxmlformats.org/officeDocument/2006/relationships/hyperlink" Target="https://cloud.google.com/traffic-director/docs?hl=fr" TargetMode="External"/><Relationship Id="rId5" Type="http://schemas.openxmlformats.org/officeDocument/2006/relationships/hyperlink" Target="https://cloud.google.com/vpc/docs/using-flow-logs?hl=fr" TargetMode="External"/><Relationship Id="rId4" Type="http://schemas.openxmlformats.org/officeDocument/2006/relationships/hyperlink" Target="https://cloud.google.com/network-tiers/docs?hl=fr"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cloud.google.com/binary-authorization/docs?hl=fr" TargetMode="External"/><Relationship Id="rId7" Type="http://schemas.openxmlformats.org/officeDocument/2006/relationships/hyperlink" Target="https://cloud.google.com/kms/docs/hsm?hl=fr" TargetMode="External"/><Relationship Id="rId2" Type="http://schemas.openxmlformats.org/officeDocument/2006/relationships/hyperlink" Target="https://cloud.google.com/logging/docs/audit/access-transparency-overview?hl=fr" TargetMode="External"/><Relationship Id="rId1" Type="http://schemas.openxmlformats.org/officeDocument/2006/relationships/slideLayout" Target="../slideLayouts/slideLayout2.xml"/><Relationship Id="rId6" Type="http://schemas.openxmlformats.org/officeDocument/2006/relationships/hyperlink" Target="https://cloud.google.com/dlp/docs?hl=fr" TargetMode="External"/><Relationship Id="rId5" Type="http://schemas.openxmlformats.org/officeDocument/2006/relationships/hyperlink" Target="https://cloud.google.com/logging/docs/audit?hl=fr" TargetMode="External"/><Relationship Id="rId4" Type="http://schemas.openxmlformats.org/officeDocument/2006/relationships/hyperlink" Target="https://cloud.google.com/asset-inventory/docs/overview?hl=fr"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cloud.google.com/security-command-center/docs?hl=fr" TargetMode="External"/><Relationship Id="rId2" Type="http://schemas.openxmlformats.org/officeDocument/2006/relationships/hyperlink" Target="https://cloud.google.com/kms/docs?hl=fr" TargetMode="External"/><Relationship Id="rId1" Type="http://schemas.openxmlformats.org/officeDocument/2006/relationships/slideLayout" Target="../slideLayouts/slideLayout2.xml"/><Relationship Id="rId6" Type="http://schemas.openxmlformats.org/officeDocument/2006/relationships/hyperlink" Target="https://cloud.google.com/incident-response/docs?hl=fr" TargetMode="External"/><Relationship Id="rId5" Type="http://schemas.openxmlformats.org/officeDocument/2006/relationships/hyperlink" Target="https://cloud.google.com/vpc-service-controls/docs?hl=fr" TargetMode="External"/><Relationship Id="rId4" Type="http://schemas.openxmlformats.org/officeDocument/2006/relationships/hyperlink" Target="https://cloud.google.com/security/shielded-cloud/shielded-vm?hl=fr"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bing.com/search?q=Ruby+wikipedia" TargetMode="External"/><Relationship Id="rId2" Type="http://schemas.openxmlformats.org/officeDocument/2006/relationships/hyperlink" Target="https://www.bing.com/search?q=C+++wikipedia" TargetMode="External"/><Relationship Id="rId1" Type="http://schemas.openxmlformats.org/officeDocument/2006/relationships/slideLayout" Target="../slideLayouts/slideLayout2.xml"/><Relationship Id="rId6" Type="http://schemas.openxmlformats.org/officeDocument/2006/relationships/hyperlink" Target="https://www.bing.com/search?q=Go+(langage)+wikipedia" TargetMode="External"/><Relationship Id="rId5" Type="http://schemas.openxmlformats.org/officeDocument/2006/relationships/hyperlink" Target="https://www.bing.com/search?q=C+(langage)+wikipedia" TargetMode="External"/><Relationship Id="rId4" Type="http://schemas.openxmlformats.org/officeDocument/2006/relationships/hyperlink" Target="https://www.bing.com/search?q=Java+(langage)+wikipedia" TargetMode="External"/></Relationships>
</file>

<file path=ppt/slides/_rels/slide40.xml.rels><?xml version="1.0" encoding="UTF-8" standalone="yes"?>
<Relationships xmlns="http://schemas.openxmlformats.org/package/2006/relationships"><Relationship Id="rId3" Type="http://schemas.openxmlformats.org/officeDocument/2006/relationships/hyperlink" Target="https://cloud.google.com/appengine/docs?hl=fr" TargetMode="External"/><Relationship Id="rId2" Type="http://schemas.openxmlformats.org/officeDocument/2006/relationships/hyperlink" Target="https://cloud.google.com/run/docs?hl=fr" TargetMode="External"/><Relationship Id="rId1" Type="http://schemas.openxmlformats.org/officeDocument/2006/relationships/slideLayout" Target="../slideLayouts/slideLayout2.xml"/><Relationship Id="rId6" Type="http://schemas.openxmlformats.org/officeDocument/2006/relationships/hyperlink" Target="https://cloud.google.com/workflows/docs?hl=fr" TargetMode="External"/><Relationship Id="rId5" Type="http://schemas.openxmlformats.org/officeDocument/2006/relationships/hyperlink" Target="https://github.com/knative/docs/blob/master/README.md" TargetMode="External"/><Relationship Id="rId4" Type="http://schemas.openxmlformats.org/officeDocument/2006/relationships/hyperlink" Target="https://cloud.google.com/functions/docs?hl=fr"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cloud.google.com/compute/docs/disks?hl=fr" TargetMode="External"/><Relationship Id="rId2" Type="http://schemas.openxmlformats.org/officeDocument/2006/relationships/hyperlink" Target="https://cloud.google.com/storage/docs?hl=fr" TargetMode="External"/><Relationship Id="rId1" Type="http://schemas.openxmlformats.org/officeDocument/2006/relationships/slideLayout" Target="../slideLayouts/slideLayout2.xml"/><Relationship Id="rId5" Type="http://schemas.openxmlformats.org/officeDocument/2006/relationships/hyperlink" Target="https://firebase.google.com/docs/storage/?hl=fr" TargetMode="External"/><Relationship Id="rId4" Type="http://schemas.openxmlformats.org/officeDocument/2006/relationships/hyperlink" Target="https://cloud.google.com/filestore/docs?hl=fr"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cloud.google.com/logging/docs?hl=fr" TargetMode="External"/><Relationship Id="rId2" Type="http://schemas.openxmlformats.org/officeDocument/2006/relationships/hyperlink" Target="https://cloud.google.com/stackdriver/docs?hl=fr" TargetMode="External"/><Relationship Id="rId1" Type="http://schemas.openxmlformats.org/officeDocument/2006/relationships/slideLayout" Target="../slideLayouts/slideLayout2.xml"/><Relationship Id="rId5" Type="http://schemas.openxmlformats.org/officeDocument/2006/relationships/hyperlink" Target="https://cloud.google.com/trace/docs?hl=fr" TargetMode="External"/><Relationship Id="rId4" Type="http://schemas.openxmlformats.org/officeDocument/2006/relationships/hyperlink" Target="https://cloud.google.com/monitoring/docs?hl=fr"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cloud.google.com/profiler/docs?hl=fr" TargetMode="External"/><Relationship Id="rId2" Type="http://schemas.openxmlformats.org/officeDocument/2006/relationships/hyperlink" Target="https://cloud.google.com/debugger/docs?hl=fr" TargetMode="External"/><Relationship Id="rId1" Type="http://schemas.openxmlformats.org/officeDocument/2006/relationships/slideLayout" Target="../slideLayouts/slideLayout2.xml"/><Relationship Id="rId5" Type="http://schemas.openxmlformats.org/officeDocument/2006/relationships/hyperlink" Target="https://cloud.google.com/stackdriver/docs/solutions/slo-monitoring?hl=fr" TargetMode="External"/><Relationship Id="rId4" Type="http://schemas.openxmlformats.org/officeDocument/2006/relationships/hyperlink" Target="https://cloud.google.com/error-reporting/docs?hl=fr"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firebase.google.com/docs/?hl=fr" TargetMode="External"/><Relationship Id="rId2" Type="http://schemas.openxmlformats.org/officeDocument/2006/relationships/hyperlink" Target="https://developers.google.com/maps/documentation/?hl=fr" TargetMode="External"/><Relationship Id="rId1" Type="http://schemas.openxmlformats.org/officeDocument/2006/relationships/slideLayout" Target="../slideLayouts/slideLayout2.xml"/><Relationship Id="rId5" Type="http://schemas.openxmlformats.org/officeDocument/2006/relationships/hyperlink" Target="https://firebase.google.com/docs/functions/?hl=fr" TargetMode="External"/><Relationship Id="rId4" Type="http://schemas.openxmlformats.org/officeDocument/2006/relationships/hyperlink" Target="https://firebase.google.com/docs/auth/?hl=fr"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cloud.google.com/docs/chrome-enterprise/policies?hl=fr" TargetMode="External"/><Relationship Id="rId2" Type="http://schemas.openxmlformats.org/officeDocument/2006/relationships/hyperlink" Target="https://support.google.com/a/users?hl=fr#!/&amp;topic=9296556" TargetMode="External"/><Relationship Id="rId1" Type="http://schemas.openxmlformats.org/officeDocument/2006/relationships/slideLayout" Target="../slideLayouts/slideLayout2.xml"/><Relationship Id="rId5" Type="http://schemas.openxmlformats.org/officeDocument/2006/relationships/hyperlink" Target="https://firebase.google.com/docs/test-lab/?hl=fr" TargetMode="External"/><Relationship Id="rId4" Type="http://schemas.openxmlformats.org/officeDocument/2006/relationships/hyperlink" Target="https://firebase.google.com/docs/storage?hl=fr"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53901D-3151-F845-9260-2B57593D2D5D}"/>
              </a:ext>
            </a:extLst>
          </p:cNvPr>
          <p:cNvSpPr>
            <a:spLocks noGrp="1"/>
          </p:cNvSpPr>
          <p:nvPr>
            <p:ph type="ctrTitle"/>
          </p:nvPr>
        </p:nvSpPr>
        <p:spPr/>
        <p:txBody>
          <a:bodyPr/>
          <a:lstStyle/>
          <a:p>
            <a:r>
              <a:rPr lang="fr-FR" dirty="0"/>
              <a:t>Cloud</a:t>
            </a:r>
          </a:p>
        </p:txBody>
      </p:sp>
      <p:sp>
        <p:nvSpPr>
          <p:cNvPr id="3" name="Sous-titre 2">
            <a:extLst>
              <a:ext uri="{FF2B5EF4-FFF2-40B4-BE49-F238E27FC236}">
                <a16:creationId xmlns:a16="http://schemas.microsoft.com/office/drawing/2014/main" id="{297E16F7-5D2C-1643-ACA8-C98632652F66}"/>
              </a:ext>
            </a:extLst>
          </p:cNvPr>
          <p:cNvSpPr>
            <a:spLocks noGrp="1"/>
          </p:cNvSpPr>
          <p:nvPr>
            <p:ph type="subTitle" idx="1"/>
          </p:nvPr>
        </p:nvSpPr>
        <p:spPr/>
        <p:txBody>
          <a:bodyPr/>
          <a:lstStyle/>
          <a:p>
            <a:r>
              <a:rPr lang="fr-FR" dirty="0"/>
              <a:t>Approche pratique</a:t>
            </a:r>
          </a:p>
        </p:txBody>
      </p:sp>
    </p:spTree>
    <p:extLst>
      <p:ext uri="{BB962C8B-B14F-4D97-AF65-F5344CB8AC3E}">
        <p14:creationId xmlns:p14="http://schemas.microsoft.com/office/powerpoint/2010/main" val="19460171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2349A5-5E4E-CB4E-8DFF-B5173B97A67C}"/>
              </a:ext>
            </a:extLst>
          </p:cNvPr>
          <p:cNvSpPr>
            <a:spLocks noGrp="1"/>
          </p:cNvSpPr>
          <p:nvPr>
            <p:ph type="title"/>
          </p:nvPr>
        </p:nvSpPr>
        <p:spPr/>
        <p:txBody>
          <a:bodyPr/>
          <a:lstStyle/>
          <a:p>
            <a:r>
              <a:rPr lang="fr-FR" dirty="0"/>
              <a:t>Cas d’usage AWS</a:t>
            </a:r>
          </a:p>
        </p:txBody>
      </p:sp>
      <p:pic>
        <p:nvPicPr>
          <p:cNvPr id="4" name="Espace réservé du contenu 3">
            <a:extLst>
              <a:ext uri="{FF2B5EF4-FFF2-40B4-BE49-F238E27FC236}">
                <a16:creationId xmlns:a16="http://schemas.microsoft.com/office/drawing/2014/main" id="{D4E4D16D-F7D8-B643-967E-C2C1A5BBD3CB}"/>
              </a:ext>
            </a:extLst>
          </p:cNvPr>
          <p:cNvPicPr>
            <a:picLocks noGrp="1" noChangeAspect="1"/>
          </p:cNvPicPr>
          <p:nvPr>
            <p:ph idx="1"/>
          </p:nvPr>
        </p:nvPicPr>
        <p:blipFill>
          <a:blip r:embed="rId2"/>
          <a:stretch>
            <a:fillRect/>
          </a:stretch>
        </p:blipFill>
        <p:spPr>
          <a:xfrm>
            <a:off x="5118100" y="2048494"/>
            <a:ext cx="6281738" cy="2757836"/>
          </a:xfrm>
          <a:prstGeom prst="rect">
            <a:avLst/>
          </a:prstGeom>
        </p:spPr>
      </p:pic>
    </p:spTree>
    <p:extLst>
      <p:ext uri="{BB962C8B-B14F-4D97-AF65-F5344CB8AC3E}">
        <p14:creationId xmlns:p14="http://schemas.microsoft.com/office/powerpoint/2010/main" val="37397250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CFB866-A044-C745-B869-99656856EC0B}"/>
              </a:ext>
            </a:extLst>
          </p:cNvPr>
          <p:cNvSpPr>
            <a:spLocks noGrp="1"/>
          </p:cNvSpPr>
          <p:nvPr>
            <p:ph type="title"/>
          </p:nvPr>
        </p:nvSpPr>
        <p:spPr/>
        <p:txBody>
          <a:bodyPr/>
          <a:lstStyle/>
          <a:p>
            <a:r>
              <a:rPr lang="fr-FR" dirty="0"/>
              <a:t>Cas d’usage</a:t>
            </a:r>
          </a:p>
        </p:txBody>
      </p:sp>
      <p:sp>
        <p:nvSpPr>
          <p:cNvPr id="3" name="Espace réservé du contenu 2">
            <a:extLst>
              <a:ext uri="{FF2B5EF4-FFF2-40B4-BE49-F238E27FC236}">
                <a16:creationId xmlns:a16="http://schemas.microsoft.com/office/drawing/2014/main" id="{A3FAAA14-5C35-BE43-832F-057DF7D81EC1}"/>
              </a:ext>
            </a:extLst>
          </p:cNvPr>
          <p:cNvSpPr>
            <a:spLocks noGrp="1"/>
          </p:cNvSpPr>
          <p:nvPr>
            <p:ph idx="1"/>
          </p:nvPr>
        </p:nvSpPr>
        <p:spPr/>
        <p:txBody>
          <a:bodyPr/>
          <a:lstStyle/>
          <a:p>
            <a:r>
              <a:rPr lang="fr-CH" dirty="0"/>
              <a:t>Créée en 2014, la plateforme ad-</a:t>
            </a:r>
            <a:r>
              <a:rPr lang="fr-CH" dirty="0" err="1"/>
              <a:t>tech</a:t>
            </a:r>
            <a:r>
              <a:rPr lang="fr-CH" dirty="0"/>
              <a:t> de </a:t>
            </a:r>
            <a:r>
              <a:rPr lang="fr-CH" dirty="0">
                <a:hlinkClick r:id="rId2"/>
              </a:rPr>
              <a:t>BidMotion</a:t>
            </a:r>
            <a:r>
              <a:rPr lang="fr-CH" dirty="0"/>
              <a:t> s'adresse aux entreprises qui proposent des applications mobiles avec un modèle de rentabilité à l'usage</a:t>
            </a:r>
          </a:p>
          <a:p>
            <a:endParaRPr lang="fr-CH" dirty="0"/>
          </a:p>
          <a:p>
            <a:r>
              <a:rPr lang="fr-CH" dirty="0"/>
              <a:t>Grâce à ses capacités de machine </a:t>
            </a:r>
            <a:r>
              <a:rPr lang="fr-CH" dirty="0" err="1"/>
              <a:t>learning</a:t>
            </a:r>
            <a:r>
              <a:rPr lang="fr-CH" dirty="0"/>
              <a:t>, </a:t>
            </a:r>
            <a:r>
              <a:rPr lang="fr-CH" dirty="0" err="1"/>
              <a:t>BidMotion</a:t>
            </a:r>
            <a:r>
              <a:rPr lang="fr-CH" dirty="0"/>
              <a:t> analyse les données d'audience de ses clients pour afficher en temps réel leurs publicités au bon format, au bon moment, auprès des mobinautes générant les meilleurs taux de téléchargement et d'usage payant</a:t>
            </a:r>
            <a:endParaRPr lang="fr-FR" dirty="0"/>
          </a:p>
        </p:txBody>
      </p:sp>
    </p:spTree>
    <p:extLst>
      <p:ext uri="{BB962C8B-B14F-4D97-AF65-F5344CB8AC3E}">
        <p14:creationId xmlns:p14="http://schemas.microsoft.com/office/powerpoint/2010/main" val="2879310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CCD2C1-1A37-BB44-82BD-1808FE27E224}"/>
              </a:ext>
            </a:extLst>
          </p:cNvPr>
          <p:cNvSpPr>
            <a:spLocks noGrp="1"/>
          </p:cNvSpPr>
          <p:nvPr>
            <p:ph type="title"/>
          </p:nvPr>
        </p:nvSpPr>
        <p:spPr/>
        <p:txBody>
          <a:bodyPr/>
          <a:lstStyle/>
          <a:p>
            <a:r>
              <a:rPr lang="fr-FR" dirty="0"/>
              <a:t>Cas d’usage</a:t>
            </a:r>
          </a:p>
        </p:txBody>
      </p:sp>
      <p:sp>
        <p:nvSpPr>
          <p:cNvPr id="3" name="Espace réservé du contenu 2">
            <a:extLst>
              <a:ext uri="{FF2B5EF4-FFF2-40B4-BE49-F238E27FC236}">
                <a16:creationId xmlns:a16="http://schemas.microsoft.com/office/drawing/2014/main" id="{5FEBAD12-B77C-0D4E-9368-235354D48FB6}"/>
              </a:ext>
            </a:extLst>
          </p:cNvPr>
          <p:cNvSpPr>
            <a:spLocks noGrp="1"/>
          </p:cNvSpPr>
          <p:nvPr>
            <p:ph idx="1"/>
          </p:nvPr>
        </p:nvSpPr>
        <p:spPr/>
        <p:txBody>
          <a:bodyPr/>
          <a:lstStyle/>
          <a:p>
            <a:r>
              <a:rPr lang="fr-CH" dirty="0"/>
              <a:t>Grâce à ce ciblage publicitaire optimisé, les clients de </a:t>
            </a:r>
            <a:r>
              <a:rPr lang="fr-CH" dirty="0" err="1"/>
              <a:t>BidMotion</a:t>
            </a:r>
            <a:r>
              <a:rPr lang="fr-CH" dirty="0"/>
              <a:t> améliorent la rentabilité de leurs applications mobiles. </a:t>
            </a:r>
            <a:r>
              <a:rPr lang="fr-CH" dirty="0" err="1"/>
              <a:t>BidMotion</a:t>
            </a:r>
            <a:r>
              <a:rPr lang="fr-CH" dirty="0"/>
              <a:t> compte parmi ses clients des entreprises de services comme Uber et des éditeurs de jeux tels King (Candy </a:t>
            </a:r>
            <a:r>
              <a:rPr lang="fr-CH" dirty="0" err="1"/>
              <a:t>Crush</a:t>
            </a:r>
            <a:r>
              <a:rPr lang="fr-CH" dirty="0"/>
              <a:t>) ou </a:t>
            </a:r>
            <a:r>
              <a:rPr lang="fr-CH" dirty="0" err="1"/>
              <a:t>Netmarble</a:t>
            </a:r>
            <a:endParaRPr lang="fr-CH" dirty="0"/>
          </a:p>
          <a:p>
            <a:endParaRPr lang="fr-CH" dirty="0"/>
          </a:p>
          <a:p>
            <a:r>
              <a:rPr lang="fr-CH" dirty="0"/>
              <a:t>Basée à Paris, </a:t>
            </a:r>
            <a:r>
              <a:rPr lang="fr-CH" dirty="0" err="1"/>
              <a:t>BidMotion</a:t>
            </a:r>
            <a:r>
              <a:rPr lang="fr-CH" dirty="0"/>
              <a:t> opère en Europe, en Asie et aux Etats-Unis et poursuit son développement à l'international</a:t>
            </a:r>
            <a:endParaRPr lang="fr-FR" dirty="0"/>
          </a:p>
        </p:txBody>
      </p:sp>
    </p:spTree>
    <p:extLst>
      <p:ext uri="{BB962C8B-B14F-4D97-AF65-F5344CB8AC3E}">
        <p14:creationId xmlns:p14="http://schemas.microsoft.com/office/powerpoint/2010/main" val="4208477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264B41-0675-5A46-B0DE-431654474D52}"/>
              </a:ext>
            </a:extLst>
          </p:cNvPr>
          <p:cNvSpPr>
            <a:spLocks noGrp="1"/>
          </p:cNvSpPr>
          <p:nvPr>
            <p:ph type="title"/>
          </p:nvPr>
        </p:nvSpPr>
        <p:spPr/>
        <p:txBody>
          <a:bodyPr/>
          <a:lstStyle/>
          <a:p>
            <a:r>
              <a:rPr lang="fr-FR" dirty="0"/>
              <a:t>Le défi</a:t>
            </a:r>
          </a:p>
        </p:txBody>
      </p:sp>
      <p:sp>
        <p:nvSpPr>
          <p:cNvPr id="3" name="Espace réservé du contenu 2">
            <a:extLst>
              <a:ext uri="{FF2B5EF4-FFF2-40B4-BE49-F238E27FC236}">
                <a16:creationId xmlns:a16="http://schemas.microsoft.com/office/drawing/2014/main" id="{59873D12-394C-EB48-9266-BEC4C5587A5E}"/>
              </a:ext>
            </a:extLst>
          </p:cNvPr>
          <p:cNvSpPr>
            <a:spLocks noGrp="1"/>
          </p:cNvSpPr>
          <p:nvPr>
            <p:ph idx="1"/>
          </p:nvPr>
        </p:nvSpPr>
        <p:spPr/>
        <p:txBody>
          <a:bodyPr/>
          <a:lstStyle/>
          <a:p>
            <a:r>
              <a:rPr lang="fr-CH" dirty="0"/>
              <a:t>Dés son lancement, </a:t>
            </a:r>
            <a:r>
              <a:rPr lang="fr-CH" dirty="0" err="1"/>
              <a:t>BidMotion</a:t>
            </a:r>
            <a:r>
              <a:rPr lang="fr-CH" dirty="0"/>
              <a:t> s'est distinguée sur le marché ad-</a:t>
            </a:r>
            <a:r>
              <a:rPr lang="fr-CH" dirty="0" err="1"/>
              <a:t>tech</a:t>
            </a:r>
            <a:r>
              <a:rPr lang="fr-CH" dirty="0"/>
              <a:t> comme une plateforme optimisant les diffusions publicitaires mobiles par machine </a:t>
            </a:r>
            <a:r>
              <a:rPr lang="fr-CH" dirty="0" err="1"/>
              <a:t>learning</a:t>
            </a:r>
            <a:endParaRPr lang="fr-CH" dirty="0"/>
          </a:p>
          <a:p>
            <a:endParaRPr lang="fr-CH" dirty="0"/>
          </a:p>
          <a:p>
            <a:r>
              <a:rPr lang="fr-CH" dirty="0"/>
              <a:t>Or le machine </a:t>
            </a:r>
            <a:r>
              <a:rPr lang="fr-CH" dirty="0" err="1"/>
              <a:t>learning</a:t>
            </a:r>
            <a:r>
              <a:rPr lang="fr-CH" dirty="0"/>
              <a:t>, qui enrichit toute nouvelle analyse de données avec celles réalisées précédemment, implique de conserver un volume de données exponentiel</a:t>
            </a:r>
          </a:p>
          <a:p>
            <a:endParaRPr lang="fr-CH" dirty="0"/>
          </a:p>
          <a:p>
            <a:r>
              <a:rPr lang="fr-CH" dirty="0"/>
              <a:t>La société recherchait donc une solution d'infrastructure hautement évolutive avec des capacités de stockage adaptées à ces volume de données à la stature de </a:t>
            </a:r>
            <a:r>
              <a:rPr lang="fr-CH" dirty="0" err="1"/>
              <a:t>big</a:t>
            </a:r>
            <a:r>
              <a:rPr lang="fr-CH" dirty="0"/>
              <a:t> data</a:t>
            </a:r>
            <a:endParaRPr lang="fr-FR" dirty="0"/>
          </a:p>
        </p:txBody>
      </p:sp>
    </p:spTree>
    <p:extLst>
      <p:ext uri="{BB962C8B-B14F-4D97-AF65-F5344CB8AC3E}">
        <p14:creationId xmlns:p14="http://schemas.microsoft.com/office/powerpoint/2010/main" val="2018604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89300E1-8C85-0C48-BB57-F394E308DF8D}"/>
              </a:ext>
            </a:extLst>
          </p:cNvPr>
          <p:cNvSpPr>
            <a:spLocks noGrp="1"/>
          </p:cNvSpPr>
          <p:nvPr>
            <p:ph type="title"/>
          </p:nvPr>
        </p:nvSpPr>
        <p:spPr/>
        <p:txBody>
          <a:bodyPr/>
          <a:lstStyle/>
          <a:p>
            <a:r>
              <a:rPr lang="fr-FR" dirty="0"/>
              <a:t>Le défi</a:t>
            </a:r>
          </a:p>
        </p:txBody>
      </p:sp>
      <p:sp>
        <p:nvSpPr>
          <p:cNvPr id="3" name="Espace réservé du contenu 2">
            <a:extLst>
              <a:ext uri="{FF2B5EF4-FFF2-40B4-BE49-F238E27FC236}">
                <a16:creationId xmlns:a16="http://schemas.microsoft.com/office/drawing/2014/main" id="{0289C43A-73DB-5744-A649-878BB36771F4}"/>
              </a:ext>
            </a:extLst>
          </p:cNvPr>
          <p:cNvSpPr>
            <a:spLocks noGrp="1"/>
          </p:cNvSpPr>
          <p:nvPr>
            <p:ph idx="1"/>
          </p:nvPr>
        </p:nvSpPr>
        <p:spPr/>
        <p:txBody>
          <a:bodyPr/>
          <a:lstStyle/>
          <a:p>
            <a:r>
              <a:rPr lang="fr-CH" dirty="0" err="1"/>
              <a:t>BidMotion</a:t>
            </a:r>
            <a:r>
              <a:rPr lang="fr-CH" dirty="0"/>
              <a:t> devait aussi compter sur une infrastructure assurant de basses latences aux mobinautes - de l'ordre de quelques dizaines de millisecondes tout au plus - pour ne pas entraver les téléchargements des applications mobiles des clients</a:t>
            </a:r>
          </a:p>
          <a:p>
            <a:endParaRPr lang="fr-CH" dirty="0"/>
          </a:p>
          <a:p>
            <a:r>
              <a:rPr lang="fr-CH" dirty="0"/>
              <a:t>Cette exigence allait de pair avec une infrastructure flexible, capable de s'adapter à des fluctuations de trafic sans latence accrue et sans investissement massif au préalable.</a:t>
            </a:r>
            <a:endParaRPr lang="fr-FR" dirty="0"/>
          </a:p>
        </p:txBody>
      </p:sp>
    </p:spTree>
    <p:extLst>
      <p:ext uri="{BB962C8B-B14F-4D97-AF65-F5344CB8AC3E}">
        <p14:creationId xmlns:p14="http://schemas.microsoft.com/office/powerpoint/2010/main" val="19899177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44BFED-6877-A04E-860B-4E923DE98E4F}"/>
              </a:ext>
            </a:extLst>
          </p:cNvPr>
          <p:cNvSpPr>
            <a:spLocks noGrp="1"/>
          </p:cNvSpPr>
          <p:nvPr>
            <p:ph type="title"/>
          </p:nvPr>
        </p:nvSpPr>
        <p:spPr/>
        <p:txBody>
          <a:bodyPr/>
          <a:lstStyle/>
          <a:p>
            <a:r>
              <a:rPr lang="fr-FR" dirty="0"/>
              <a:t>La Solution:</a:t>
            </a:r>
            <a:br>
              <a:rPr lang="fr-FR" dirty="0"/>
            </a:br>
            <a:r>
              <a:rPr lang="fr-FR" dirty="0"/>
              <a:t>AWS</a:t>
            </a:r>
          </a:p>
        </p:txBody>
      </p:sp>
      <p:sp>
        <p:nvSpPr>
          <p:cNvPr id="3" name="Espace réservé du contenu 2">
            <a:extLst>
              <a:ext uri="{FF2B5EF4-FFF2-40B4-BE49-F238E27FC236}">
                <a16:creationId xmlns:a16="http://schemas.microsoft.com/office/drawing/2014/main" id="{026E16E6-51FF-8449-99B5-AB2B000B28DB}"/>
              </a:ext>
            </a:extLst>
          </p:cNvPr>
          <p:cNvSpPr>
            <a:spLocks noGrp="1"/>
          </p:cNvSpPr>
          <p:nvPr>
            <p:ph idx="1"/>
          </p:nvPr>
        </p:nvSpPr>
        <p:spPr>
          <a:xfrm>
            <a:off x="5118447" y="803185"/>
            <a:ext cx="6281873" cy="5763869"/>
          </a:xfrm>
        </p:spPr>
        <p:txBody>
          <a:bodyPr>
            <a:normAutofit fontScale="92500" lnSpcReduction="10000"/>
          </a:bodyPr>
          <a:lstStyle/>
          <a:p>
            <a:r>
              <a:rPr lang="fr-CH" dirty="0"/>
              <a:t>Grâce au stockage évolutif dans AWS et à ses services </a:t>
            </a:r>
            <a:r>
              <a:rPr lang="fr-CH" dirty="0" err="1"/>
              <a:t>big</a:t>
            </a:r>
            <a:r>
              <a:rPr lang="fr-CH" dirty="0"/>
              <a:t> data, la solution de </a:t>
            </a:r>
            <a:r>
              <a:rPr lang="fr-CH" dirty="0" err="1"/>
              <a:t>BidMotion</a:t>
            </a:r>
            <a:r>
              <a:rPr lang="fr-CH" dirty="0"/>
              <a:t> dispose de toutes les données nécessaires pour alimenter ses analyses d'audience publicitaire par machine </a:t>
            </a:r>
            <a:r>
              <a:rPr lang="fr-CH" dirty="0" err="1"/>
              <a:t>learning</a:t>
            </a:r>
            <a:r>
              <a:rPr lang="fr-CH" dirty="0"/>
              <a:t>.</a:t>
            </a:r>
          </a:p>
          <a:p>
            <a:endParaRPr lang="fr-CH" dirty="0"/>
          </a:p>
          <a:p>
            <a:r>
              <a:rPr lang="fr-CH" dirty="0"/>
              <a:t>Notre solution de machine </a:t>
            </a:r>
            <a:r>
              <a:rPr lang="fr-CH" dirty="0" err="1"/>
              <a:t>learning</a:t>
            </a:r>
            <a:r>
              <a:rPr lang="fr-CH" dirty="0"/>
              <a:t> a analysé à ce jour des milliards de données et en analyse plus d'un milliard supplémentaire chaque mois. Avec AWS, nous sommes en mesure de tout garder en mémoire</a:t>
            </a:r>
          </a:p>
          <a:p>
            <a:endParaRPr lang="fr-CH" dirty="0"/>
          </a:p>
          <a:p>
            <a:r>
              <a:rPr lang="fr-CH" dirty="0"/>
              <a:t>En s'appuyant sur le stockage puissant dans AWS, nos analyses par machine </a:t>
            </a:r>
            <a:r>
              <a:rPr lang="fr-CH" dirty="0" err="1"/>
              <a:t>learning</a:t>
            </a:r>
            <a:r>
              <a:rPr lang="fr-CH" dirty="0"/>
              <a:t> identifient les meilleurs critères de ciblage d'audience en temps réel. Nous assurons ainsi à nos clients une diffusion publicitaire générant d'excellents taux de téléchargement de leurs </a:t>
            </a:r>
            <a:r>
              <a:rPr lang="fr-CH" dirty="0" err="1"/>
              <a:t>apps</a:t>
            </a:r>
            <a:r>
              <a:rPr lang="fr-CH" dirty="0"/>
              <a:t>, au point que plusieurs d'entre eux ont décidé d'allouer à </a:t>
            </a:r>
            <a:r>
              <a:rPr lang="fr-CH" dirty="0" err="1"/>
              <a:t>BidMotion</a:t>
            </a:r>
            <a:r>
              <a:rPr lang="fr-CH" dirty="0"/>
              <a:t> un budget plus important qu'à Facebook</a:t>
            </a:r>
            <a:endParaRPr lang="fr-FR" dirty="0"/>
          </a:p>
        </p:txBody>
      </p:sp>
    </p:spTree>
    <p:extLst>
      <p:ext uri="{BB962C8B-B14F-4D97-AF65-F5344CB8AC3E}">
        <p14:creationId xmlns:p14="http://schemas.microsoft.com/office/powerpoint/2010/main" val="1097110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ED95D6-C7F1-7740-8D33-AE0619AE8CA1}"/>
              </a:ext>
            </a:extLst>
          </p:cNvPr>
          <p:cNvSpPr>
            <a:spLocks noGrp="1"/>
          </p:cNvSpPr>
          <p:nvPr>
            <p:ph type="title"/>
          </p:nvPr>
        </p:nvSpPr>
        <p:spPr/>
        <p:txBody>
          <a:bodyPr/>
          <a:lstStyle/>
          <a:p>
            <a:r>
              <a:rPr lang="fr-FR" dirty="0"/>
              <a:t>La Solution:</a:t>
            </a:r>
            <a:br>
              <a:rPr lang="fr-FR" dirty="0"/>
            </a:br>
            <a:r>
              <a:rPr lang="fr-FR" dirty="0"/>
              <a:t>AWS</a:t>
            </a:r>
          </a:p>
        </p:txBody>
      </p:sp>
      <p:sp>
        <p:nvSpPr>
          <p:cNvPr id="3" name="Espace réservé du contenu 2">
            <a:extLst>
              <a:ext uri="{FF2B5EF4-FFF2-40B4-BE49-F238E27FC236}">
                <a16:creationId xmlns:a16="http://schemas.microsoft.com/office/drawing/2014/main" id="{A8F95807-CAB3-784C-91AF-109468209152}"/>
              </a:ext>
            </a:extLst>
          </p:cNvPr>
          <p:cNvSpPr>
            <a:spLocks noGrp="1"/>
          </p:cNvSpPr>
          <p:nvPr>
            <p:ph idx="1"/>
          </p:nvPr>
        </p:nvSpPr>
        <p:spPr/>
        <p:txBody>
          <a:bodyPr/>
          <a:lstStyle/>
          <a:p>
            <a:r>
              <a:rPr lang="fr-CH" dirty="0"/>
              <a:t>De plus, </a:t>
            </a:r>
            <a:r>
              <a:rPr lang="fr-CH" dirty="0" err="1"/>
              <a:t>BidMotion</a:t>
            </a:r>
            <a:r>
              <a:rPr lang="fr-CH" dirty="0"/>
              <a:t> restitue les résultats d'analyse d'audience à ses utilisateurs. Ils visualisent ainsi les meilleures variables pour booster le taux de téléchargement de leurs applications</a:t>
            </a:r>
          </a:p>
          <a:p>
            <a:endParaRPr lang="fr-CH" dirty="0"/>
          </a:p>
          <a:p>
            <a:r>
              <a:rPr lang="fr-CH" dirty="0"/>
              <a:t>Moment de diffusion, format de publicité (bannière ou vidéo), type de terminaux ciblés, fournisseurs de services Internet à privilégier</a:t>
            </a:r>
            <a:endParaRPr lang="fr-FR" dirty="0"/>
          </a:p>
        </p:txBody>
      </p:sp>
    </p:spTree>
    <p:extLst>
      <p:ext uri="{BB962C8B-B14F-4D97-AF65-F5344CB8AC3E}">
        <p14:creationId xmlns:p14="http://schemas.microsoft.com/office/powerpoint/2010/main" val="39975009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8787F8-64B0-E147-A757-BF09DA63622B}"/>
              </a:ext>
            </a:extLst>
          </p:cNvPr>
          <p:cNvSpPr>
            <a:spLocks noGrp="1"/>
          </p:cNvSpPr>
          <p:nvPr>
            <p:ph type="title"/>
          </p:nvPr>
        </p:nvSpPr>
        <p:spPr/>
        <p:txBody>
          <a:bodyPr/>
          <a:lstStyle/>
          <a:p>
            <a:r>
              <a:rPr lang="fr-FR" dirty="0"/>
              <a:t>La Solution:</a:t>
            </a:r>
            <a:br>
              <a:rPr lang="fr-FR" dirty="0"/>
            </a:br>
            <a:r>
              <a:rPr lang="fr-FR" dirty="0"/>
              <a:t>AWS</a:t>
            </a:r>
          </a:p>
        </p:txBody>
      </p:sp>
      <p:sp>
        <p:nvSpPr>
          <p:cNvPr id="3" name="Espace réservé du contenu 2">
            <a:extLst>
              <a:ext uri="{FF2B5EF4-FFF2-40B4-BE49-F238E27FC236}">
                <a16:creationId xmlns:a16="http://schemas.microsoft.com/office/drawing/2014/main" id="{23E0FCA9-6504-4941-AF78-DDF73F402526}"/>
              </a:ext>
            </a:extLst>
          </p:cNvPr>
          <p:cNvSpPr>
            <a:spLocks noGrp="1"/>
          </p:cNvSpPr>
          <p:nvPr>
            <p:ph idx="1"/>
          </p:nvPr>
        </p:nvSpPr>
        <p:spPr/>
        <p:txBody>
          <a:bodyPr/>
          <a:lstStyle/>
          <a:p>
            <a:r>
              <a:rPr lang="fr-CH" dirty="0"/>
              <a:t>Les capacités offertes par AWS assurent de plus une basse latence à la solution de </a:t>
            </a:r>
            <a:r>
              <a:rPr lang="fr-CH" dirty="0" err="1"/>
              <a:t>BidMotion</a:t>
            </a:r>
            <a:r>
              <a:rPr lang="fr-CH" dirty="0"/>
              <a:t>. </a:t>
            </a:r>
          </a:p>
          <a:p>
            <a:endParaRPr lang="fr-CH" dirty="0"/>
          </a:p>
          <a:p>
            <a:r>
              <a:rPr lang="fr-CH" dirty="0"/>
              <a:t>En utilisant AWS, quand un mobinaute clique sur l'application de l'un de nos clients, 20 à 80 millisecondes suffisent pour que notre solution le dirige sur la page de téléchargement, contre 300 millisecondes chez nos concurrents</a:t>
            </a:r>
          </a:p>
          <a:p>
            <a:endParaRPr lang="fr-CH" dirty="0"/>
          </a:p>
          <a:p>
            <a:r>
              <a:rPr lang="fr-CH" dirty="0"/>
              <a:t>Cette rapidité du service est essentielle pour les clients de </a:t>
            </a:r>
            <a:r>
              <a:rPr lang="fr-CH" dirty="0" err="1"/>
              <a:t>BidMotion</a:t>
            </a:r>
            <a:r>
              <a:rPr lang="fr-CH" dirty="0"/>
              <a:t> : "Grâce à la basse latence assurée par notre infrastructure dans AWS, rien n'entrave l'action d'un mobinaute qui télécharge l'application de l'un de nos clients</a:t>
            </a:r>
            <a:endParaRPr lang="fr-FR" dirty="0"/>
          </a:p>
        </p:txBody>
      </p:sp>
    </p:spTree>
    <p:extLst>
      <p:ext uri="{BB962C8B-B14F-4D97-AF65-F5344CB8AC3E}">
        <p14:creationId xmlns:p14="http://schemas.microsoft.com/office/powerpoint/2010/main" val="585169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6FEFC2A-B8FE-F741-9C3D-EC1E15E8C815}"/>
              </a:ext>
            </a:extLst>
          </p:cNvPr>
          <p:cNvSpPr>
            <a:spLocks noGrp="1"/>
          </p:cNvSpPr>
          <p:nvPr>
            <p:ph type="title"/>
          </p:nvPr>
        </p:nvSpPr>
        <p:spPr/>
        <p:txBody>
          <a:bodyPr/>
          <a:lstStyle/>
          <a:p>
            <a:r>
              <a:rPr lang="fr-FR" dirty="0"/>
              <a:t>La Solution:</a:t>
            </a:r>
            <a:br>
              <a:rPr lang="fr-FR" dirty="0"/>
            </a:br>
            <a:r>
              <a:rPr lang="fr-FR" dirty="0"/>
              <a:t>AWS</a:t>
            </a:r>
          </a:p>
        </p:txBody>
      </p:sp>
      <p:sp>
        <p:nvSpPr>
          <p:cNvPr id="3" name="Espace réservé du contenu 2">
            <a:extLst>
              <a:ext uri="{FF2B5EF4-FFF2-40B4-BE49-F238E27FC236}">
                <a16:creationId xmlns:a16="http://schemas.microsoft.com/office/drawing/2014/main" id="{57096D3D-7595-0143-B729-212BBA9430E0}"/>
              </a:ext>
            </a:extLst>
          </p:cNvPr>
          <p:cNvSpPr>
            <a:spLocks noGrp="1"/>
          </p:cNvSpPr>
          <p:nvPr>
            <p:ph idx="1"/>
          </p:nvPr>
        </p:nvSpPr>
        <p:spPr/>
        <p:txBody>
          <a:bodyPr/>
          <a:lstStyle/>
          <a:p>
            <a:r>
              <a:rPr lang="fr-CH" dirty="0"/>
              <a:t>Cette expérience mobile de qualité contribue directement à augmenter les taux de téléchargement pour nos clients, donc leur rentabilité souligne Daniel Nathan. </a:t>
            </a:r>
          </a:p>
          <a:p>
            <a:endParaRPr lang="fr-CH" dirty="0"/>
          </a:p>
          <a:p>
            <a:r>
              <a:rPr lang="fr-CH" dirty="0"/>
              <a:t>Cette basse latence est maintenue même en cas de pic de trafic grâce à la possibilité d'ouvrir des instances Amazon EC2 à la demande. </a:t>
            </a:r>
          </a:p>
          <a:p>
            <a:endParaRPr lang="fr-CH" dirty="0"/>
          </a:p>
          <a:p>
            <a:r>
              <a:rPr lang="fr-CH" dirty="0"/>
              <a:t>Nous faisons confiance à la flexibilité d’AWS pour s’adapter à nos besoins ponctuels, par exemple traiter des pics de 1000 requêtes par seconde</a:t>
            </a:r>
            <a:endParaRPr lang="fr-FR" dirty="0"/>
          </a:p>
        </p:txBody>
      </p:sp>
    </p:spTree>
    <p:extLst>
      <p:ext uri="{BB962C8B-B14F-4D97-AF65-F5344CB8AC3E}">
        <p14:creationId xmlns:p14="http://schemas.microsoft.com/office/powerpoint/2010/main" val="29758422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AD15CEF-A2F1-D346-A1F0-8470180BBE82}"/>
              </a:ext>
            </a:extLst>
          </p:cNvPr>
          <p:cNvSpPr>
            <a:spLocks noGrp="1"/>
          </p:cNvSpPr>
          <p:nvPr>
            <p:ph type="title"/>
          </p:nvPr>
        </p:nvSpPr>
        <p:spPr/>
        <p:txBody>
          <a:bodyPr/>
          <a:lstStyle/>
          <a:p>
            <a:r>
              <a:rPr lang="fr-FR" dirty="0"/>
              <a:t>La Solution:</a:t>
            </a:r>
            <a:br>
              <a:rPr lang="fr-FR" dirty="0"/>
            </a:br>
            <a:r>
              <a:rPr lang="fr-FR" dirty="0"/>
              <a:t>AWS</a:t>
            </a:r>
          </a:p>
        </p:txBody>
      </p:sp>
      <p:sp>
        <p:nvSpPr>
          <p:cNvPr id="3" name="Espace réservé du contenu 2">
            <a:extLst>
              <a:ext uri="{FF2B5EF4-FFF2-40B4-BE49-F238E27FC236}">
                <a16:creationId xmlns:a16="http://schemas.microsoft.com/office/drawing/2014/main" id="{09EF7A5A-D8E5-3640-BA84-D8A604801D35}"/>
              </a:ext>
            </a:extLst>
          </p:cNvPr>
          <p:cNvSpPr>
            <a:spLocks noGrp="1"/>
          </p:cNvSpPr>
          <p:nvPr>
            <p:ph idx="1"/>
          </p:nvPr>
        </p:nvSpPr>
        <p:spPr>
          <a:xfrm>
            <a:off x="5118447" y="803185"/>
            <a:ext cx="6281873" cy="5300731"/>
          </a:xfrm>
        </p:spPr>
        <p:txBody>
          <a:bodyPr>
            <a:normAutofit lnSpcReduction="10000"/>
          </a:bodyPr>
          <a:lstStyle/>
          <a:p>
            <a:r>
              <a:rPr lang="fr-CH" dirty="0"/>
              <a:t>Déjà utilisateur de trois points de présence d'AWS en Europe, aux Etats-Unis et à Singapour, </a:t>
            </a:r>
            <a:r>
              <a:rPr lang="fr-CH" dirty="0" err="1"/>
              <a:t>BidMotion</a:t>
            </a:r>
            <a:r>
              <a:rPr lang="fr-CH" dirty="0"/>
              <a:t> poursuit son développement à l'international. </a:t>
            </a:r>
          </a:p>
          <a:p>
            <a:endParaRPr lang="fr-CH" dirty="0"/>
          </a:p>
          <a:p>
            <a:r>
              <a:rPr lang="fr-CH" dirty="0"/>
              <a:t>Grâce à la couverture mondiale d'AWS, notre développement se fait sans investissement lourd d'infrastructure sur nos divers marchés étrangers. </a:t>
            </a:r>
          </a:p>
          <a:p>
            <a:endParaRPr lang="fr-CH" dirty="0"/>
          </a:p>
          <a:p>
            <a:r>
              <a:rPr lang="fr-CH" dirty="0"/>
              <a:t>De plus, il est de plus possible de lancer des instances dans une nouvelle région AWS partout dans le monde en moins de 5 minutes. </a:t>
            </a:r>
          </a:p>
          <a:p>
            <a:endParaRPr lang="fr-CH" dirty="0"/>
          </a:p>
          <a:p>
            <a:r>
              <a:rPr lang="fr-CH" dirty="0"/>
              <a:t>L’infrastructure globale d’AWS assure partout un service stable, à basse latence et de grande qualité.</a:t>
            </a:r>
            <a:endParaRPr lang="fr-FR" dirty="0"/>
          </a:p>
        </p:txBody>
      </p:sp>
    </p:spTree>
    <p:extLst>
      <p:ext uri="{BB962C8B-B14F-4D97-AF65-F5344CB8AC3E}">
        <p14:creationId xmlns:p14="http://schemas.microsoft.com/office/powerpoint/2010/main" val="2283363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3179F0-A29A-B14B-A617-7DACAEEBC2F4}"/>
              </a:ext>
            </a:extLst>
          </p:cNvPr>
          <p:cNvSpPr>
            <a:spLocks noGrp="1"/>
          </p:cNvSpPr>
          <p:nvPr>
            <p:ph type="title"/>
          </p:nvPr>
        </p:nvSpPr>
        <p:spPr/>
        <p:txBody>
          <a:bodyPr/>
          <a:lstStyle/>
          <a:p>
            <a:r>
              <a:rPr lang="fr-FR" dirty="0"/>
              <a:t>Open </a:t>
            </a:r>
            <a:r>
              <a:rPr lang="fr-FR" dirty="0" err="1"/>
              <a:t>Nebula</a:t>
            </a:r>
            <a:endParaRPr lang="fr-FR" dirty="0"/>
          </a:p>
        </p:txBody>
      </p:sp>
      <p:sp>
        <p:nvSpPr>
          <p:cNvPr id="3" name="Espace réservé du contenu 2">
            <a:extLst>
              <a:ext uri="{FF2B5EF4-FFF2-40B4-BE49-F238E27FC236}">
                <a16:creationId xmlns:a16="http://schemas.microsoft.com/office/drawing/2014/main" id="{AD91E739-4AA7-2947-ACD4-DCEC206A4CAC}"/>
              </a:ext>
            </a:extLst>
          </p:cNvPr>
          <p:cNvSpPr>
            <a:spLocks noGrp="1"/>
          </p:cNvSpPr>
          <p:nvPr>
            <p:ph idx="1"/>
          </p:nvPr>
        </p:nvSpPr>
        <p:spPr/>
        <p:txBody>
          <a:bodyPr/>
          <a:lstStyle/>
          <a:p>
            <a:r>
              <a:rPr lang="fr-FR" dirty="0">
                <a:hlinkClick r:id="rId2"/>
              </a:rPr>
              <a:t>https://opennebula.io</a:t>
            </a:r>
            <a:endParaRPr lang="fr-FR" dirty="0"/>
          </a:p>
          <a:p>
            <a:endParaRPr lang="fr-FR" dirty="0"/>
          </a:p>
          <a:p>
            <a:r>
              <a:rPr lang="fr-FR" dirty="0"/>
              <a:t>https://</a:t>
            </a:r>
            <a:r>
              <a:rPr lang="fr-FR" dirty="0" err="1"/>
              <a:t>opennebula.io</a:t>
            </a:r>
            <a:r>
              <a:rPr lang="fr-FR" dirty="0"/>
              <a:t>/use/</a:t>
            </a:r>
          </a:p>
        </p:txBody>
      </p:sp>
      <p:pic>
        <p:nvPicPr>
          <p:cNvPr id="4" name="Image 3">
            <a:extLst>
              <a:ext uri="{FF2B5EF4-FFF2-40B4-BE49-F238E27FC236}">
                <a16:creationId xmlns:a16="http://schemas.microsoft.com/office/drawing/2014/main" id="{6BE1C7AD-03B5-DA4A-BA29-D5934DB68D3A}"/>
              </a:ext>
            </a:extLst>
          </p:cNvPr>
          <p:cNvPicPr>
            <a:picLocks noChangeAspect="1"/>
          </p:cNvPicPr>
          <p:nvPr/>
        </p:nvPicPr>
        <p:blipFill>
          <a:blip r:embed="rId3"/>
          <a:stretch>
            <a:fillRect/>
          </a:stretch>
        </p:blipFill>
        <p:spPr>
          <a:xfrm>
            <a:off x="5118447" y="485542"/>
            <a:ext cx="6972300" cy="1181100"/>
          </a:xfrm>
          <a:prstGeom prst="rect">
            <a:avLst/>
          </a:prstGeom>
        </p:spPr>
      </p:pic>
    </p:spTree>
    <p:extLst>
      <p:ext uri="{BB962C8B-B14F-4D97-AF65-F5344CB8AC3E}">
        <p14:creationId xmlns:p14="http://schemas.microsoft.com/office/powerpoint/2010/main" val="24112314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BA9178E-EAF2-784E-8D9C-AAE2E93EDFAD}"/>
              </a:ext>
            </a:extLst>
          </p:cNvPr>
          <p:cNvSpPr>
            <a:spLocks noGrp="1"/>
          </p:cNvSpPr>
          <p:nvPr>
            <p:ph type="title"/>
          </p:nvPr>
        </p:nvSpPr>
        <p:spPr/>
        <p:txBody>
          <a:bodyPr/>
          <a:lstStyle/>
          <a:p>
            <a:r>
              <a:rPr lang="fr-FR" dirty="0" err="1"/>
              <a:t>Videos</a:t>
            </a:r>
            <a:r>
              <a:rPr lang="fr-FR" dirty="0"/>
              <a:t> Pratiques</a:t>
            </a:r>
          </a:p>
        </p:txBody>
      </p:sp>
      <p:sp>
        <p:nvSpPr>
          <p:cNvPr id="3" name="Espace réservé du contenu 2">
            <a:extLst>
              <a:ext uri="{FF2B5EF4-FFF2-40B4-BE49-F238E27FC236}">
                <a16:creationId xmlns:a16="http://schemas.microsoft.com/office/drawing/2014/main" id="{03C10B3D-D405-B744-B8C8-C30671D784F7}"/>
              </a:ext>
            </a:extLst>
          </p:cNvPr>
          <p:cNvSpPr>
            <a:spLocks noGrp="1"/>
          </p:cNvSpPr>
          <p:nvPr>
            <p:ph idx="1"/>
          </p:nvPr>
        </p:nvSpPr>
        <p:spPr/>
        <p:txBody>
          <a:bodyPr/>
          <a:lstStyle/>
          <a:p>
            <a:r>
              <a:rPr lang="fr-FR" dirty="0">
                <a:hlinkClick r:id="rId2"/>
              </a:rPr>
              <a:t>https://www.youtube.com/watch?v=kPiMFHqF8bg&amp;list=PLL_L4MF1Z7JW_-LW4ikJsgF2EIfpOp-IU&amp;index=2</a:t>
            </a:r>
            <a:endParaRPr lang="fr-FR" dirty="0"/>
          </a:p>
          <a:p>
            <a:endParaRPr lang="fr-FR" dirty="0"/>
          </a:p>
        </p:txBody>
      </p:sp>
    </p:spTree>
    <p:extLst>
      <p:ext uri="{BB962C8B-B14F-4D97-AF65-F5344CB8AC3E}">
        <p14:creationId xmlns:p14="http://schemas.microsoft.com/office/powerpoint/2010/main" val="3168715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99CDCDB-762F-2347-8C7A-97C81F70F817}"/>
              </a:ext>
            </a:extLst>
          </p:cNvPr>
          <p:cNvSpPr>
            <a:spLocks noGrp="1"/>
          </p:cNvSpPr>
          <p:nvPr>
            <p:ph type="title"/>
          </p:nvPr>
        </p:nvSpPr>
        <p:spPr/>
        <p:txBody>
          <a:bodyPr/>
          <a:lstStyle/>
          <a:p>
            <a:r>
              <a:rPr lang="fr-FR" dirty="0"/>
              <a:t>API d’AMAZON</a:t>
            </a:r>
          </a:p>
        </p:txBody>
      </p:sp>
      <p:pic>
        <p:nvPicPr>
          <p:cNvPr id="4" name="Espace réservé du contenu 3">
            <a:extLst>
              <a:ext uri="{FF2B5EF4-FFF2-40B4-BE49-F238E27FC236}">
                <a16:creationId xmlns:a16="http://schemas.microsoft.com/office/drawing/2014/main" id="{9B71D602-34E9-294C-9804-3B1D04D061A5}"/>
              </a:ext>
            </a:extLst>
          </p:cNvPr>
          <p:cNvPicPr>
            <a:picLocks noGrp="1" noChangeAspect="1"/>
          </p:cNvPicPr>
          <p:nvPr>
            <p:ph idx="1"/>
          </p:nvPr>
        </p:nvPicPr>
        <p:blipFill>
          <a:blip r:embed="rId2"/>
          <a:stretch>
            <a:fillRect/>
          </a:stretch>
        </p:blipFill>
        <p:spPr>
          <a:xfrm>
            <a:off x="4387610" y="439387"/>
            <a:ext cx="7927102" cy="5415148"/>
          </a:xfrm>
          <a:prstGeom prst="rect">
            <a:avLst/>
          </a:prstGeom>
        </p:spPr>
      </p:pic>
    </p:spTree>
    <p:extLst>
      <p:ext uri="{BB962C8B-B14F-4D97-AF65-F5344CB8AC3E}">
        <p14:creationId xmlns:p14="http://schemas.microsoft.com/office/powerpoint/2010/main" val="36962270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4BD70C0-FE09-FC41-9A82-B4DBF3472385}"/>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2B2363DD-98A3-9F40-8389-160E0CEB098F}"/>
              </a:ext>
            </a:extLst>
          </p:cNvPr>
          <p:cNvSpPr>
            <a:spLocks noGrp="1"/>
          </p:cNvSpPr>
          <p:nvPr>
            <p:ph idx="1"/>
          </p:nvPr>
        </p:nvSpPr>
        <p:spPr/>
        <p:txBody>
          <a:bodyPr/>
          <a:lstStyle/>
          <a:p>
            <a:r>
              <a:rPr lang="fr-FR" dirty="0"/>
              <a:t>https://</a:t>
            </a:r>
            <a:r>
              <a:rPr lang="fr-FR" dirty="0" err="1"/>
              <a:t>cloud.google.com</a:t>
            </a:r>
            <a:r>
              <a:rPr lang="fr-FR" dirty="0"/>
              <a:t>/?hl=</a:t>
            </a:r>
            <a:r>
              <a:rPr lang="fr-FR" dirty="0" err="1"/>
              <a:t>fr</a:t>
            </a:r>
            <a:endParaRPr lang="fr-FR" dirty="0"/>
          </a:p>
        </p:txBody>
      </p:sp>
    </p:spTree>
    <p:extLst>
      <p:ext uri="{BB962C8B-B14F-4D97-AF65-F5344CB8AC3E}">
        <p14:creationId xmlns:p14="http://schemas.microsoft.com/office/powerpoint/2010/main" val="40540471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77D04ED-96DD-0341-872D-8F43D19EE30F}"/>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58D9F854-74A5-8F47-A91D-7CFFF30640ED}"/>
              </a:ext>
            </a:extLst>
          </p:cNvPr>
          <p:cNvSpPr>
            <a:spLocks noGrp="1"/>
          </p:cNvSpPr>
          <p:nvPr>
            <p:ph idx="1"/>
          </p:nvPr>
        </p:nvSpPr>
        <p:spPr/>
        <p:txBody>
          <a:bodyPr/>
          <a:lstStyle/>
          <a:p>
            <a:r>
              <a:rPr lang="fr-FR" dirty="0"/>
              <a:t>https://</a:t>
            </a:r>
            <a:r>
              <a:rPr lang="fr-FR" dirty="0" err="1"/>
              <a:t>cloud.google.com</a:t>
            </a:r>
            <a:r>
              <a:rPr lang="fr-FR" dirty="0"/>
              <a:t>/docs/compare/azure/</a:t>
            </a:r>
            <a:r>
              <a:rPr lang="fr-FR" dirty="0" err="1"/>
              <a:t>storage?hl</a:t>
            </a:r>
            <a:r>
              <a:rPr lang="fr-FR" dirty="0"/>
              <a:t>=</a:t>
            </a:r>
            <a:r>
              <a:rPr lang="fr-FR" dirty="0" err="1"/>
              <a:t>fr</a:t>
            </a:r>
            <a:endParaRPr lang="fr-FR" dirty="0"/>
          </a:p>
        </p:txBody>
      </p:sp>
    </p:spTree>
    <p:extLst>
      <p:ext uri="{BB962C8B-B14F-4D97-AF65-F5344CB8AC3E}">
        <p14:creationId xmlns:p14="http://schemas.microsoft.com/office/powerpoint/2010/main" val="2446145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FEE60E6-067B-D740-B966-B94A42B93254}"/>
              </a:ext>
            </a:extLst>
          </p:cNvPr>
          <p:cNvSpPr>
            <a:spLocks noGrp="1"/>
          </p:cNvSpPr>
          <p:nvPr>
            <p:ph type="title"/>
          </p:nvPr>
        </p:nvSpPr>
        <p:spPr/>
        <p:txBody>
          <a:bodyPr/>
          <a:lstStyle/>
          <a:p>
            <a:r>
              <a:rPr lang="fr-FR" dirty="0"/>
              <a:t>GCP</a:t>
            </a:r>
          </a:p>
        </p:txBody>
      </p:sp>
      <p:sp>
        <p:nvSpPr>
          <p:cNvPr id="5" name="Espace réservé du contenu 4">
            <a:extLst>
              <a:ext uri="{FF2B5EF4-FFF2-40B4-BE49-F238E27FC236}">
                <a16:creationId xmlns:a16="http://schemas.microsoft.com/office/drawing/2014/main" id="{149663D5-E20D-074B-9715-3612A4C3427E}"/>
              </a:ext>
            </a:extLst>
          </p:cNvPr>
          <p:cNvSpPr>
            <a:spLocks noGrp="1"/>
          </p:cNvSpPr>
          <p:nvPr>
            <p:ph idx="1"/>
          </p:nvPr>
        </p:nvSpPr>
        <p:spPr/>
        <p:txBody>
          <a:bodyPr>
            <a:normAutofit fontScale="85000" lnSpcReduction="20000"/>
          </a:bodyPr>
          <a:lstStyle/>
          <a:p>
            <a:r>
              <a:rPr lang="fr-CH" dirty="0">
                <a:hlinkClick r:id="rId2"/>
              </a:rPr>
              <a:t>Compute Engine</a:t>
            </a:r>
            <a:r>
              <a:rPr lang="fr-CH" dirty="0"/>
              <a:t> Créez et déployez des VM évolutives et de haute performance.</a:t>
            </a:r>
          </a:p>
          <a:p>
            <a:r>
              <a:rPr lang="fr-CH" dirty="0">
                <a:hlinkClick r:id="rId3"/>
              </a:rPr>
              <a:t>Cloud Run</a:t>
            </a:r>
            <a:r>
              <a:rPr lang="fr-CH" dirty="0"/>
              <a:t> Exécutez des conteneurs sans état dans un environnement entièrement géré ou sur </a:t>
            </a:r>
            <a:r>
              <a:rPr lang="fr-CH" dirty="0" err="1"/>
              <a:t>Anthos</a:t>
            </a:r>
            <a:r>
              <a:rPr lang="fr-CH" dirty="0"/>
              <a:t>.</a:t>
            </a:r>
          </a:p>
          <a:p>
            <a:r>
              <a:rPr lang="fr-CH" dirty="0">
                <a:hlinkClick r:id="rId4"/>
              </a:rPr>
              <a:t>Anthos</a:t>
            </a:r>
            <a:r>
              <a:rPr lang="fr-CH" dirty="0"/>
              <a:t> Modernisez vos applications existantes et créez-en rapidement de nouvelles dans des environnements hybrides et </a:t>
            </a:r>
            <a:r>
              <a:rPr lang="fr-CH" dirty="0" err="1"/>
              <a:t>multicloud</a:t>
            </a:r>
            <a:endParaRPr lang="fr-CH" dirty="0"/>
          </a:p>
          <a:p>
            <a:r>
              <a:rPr lang="fr-CH" dirty="0">
                <a:hlinkClick r:id="rId5"/>
              </a:rPr>
              <a:t>IA Vision</a:t>
            </a:r>
            <a:r>
              <a:rPr lang="fr-CH" dirty="0"/>
              <a:t> Obtenez des insights à partir d'images, de texte et bien plus, grâce à des modèles personnalisés ou pré-entraînés.</a:t>
            </a:r>
          </a:p>
          <a:p>
            <a:r>
              <a:rPr lang="fr-CH" dirty="0">
                <a:hlinkClick r:id="rId6"/>
              </a:rPr>
              <a:t>Cloud Storage</a:t>
            </a:r>
            <a:r>
              <a:rPr lang="fr-CH" dirty="0"/>
              <a:t> Stockez des objets à l'aide de la mise en cache périphérique à l'échelle mondiale.</a:t>
            </a:r>
          </a:p>
          <a:p>
            <a:r>
              <a:rPr lang="fr-CH" dirty="0">
                <a:hlinkClick r:id="rId7"/>
              </a:rPr>
              <a:t>Cloud SQL</a:t>
            </a:r>
            <a:r>
              <a:rPr lang="fr-CH" dirty="0"/>
              <a:t> Ajoutez les services de base de données MySQL, PostgreSQL et SQL Server à vos applications.</a:t>
            </a:r>
          </a:p>
          <a:p>
            <a:r>
              <a:rPr lang="fr-CH" dirty="0">
                <a:hlinkClick r:id="rId8"/>
              </a:rPr>
              <a:t>BigQuery</a:t>
            </a:r>
            <a:r>
              <a:rPr lang="fr-CH" dirty="0"/>
              <a:t> Interprétez vos données à l'aide d'un entrepôt de données entièrement géré et hautement évolutif avec ML intégré.</a:t>
            </a:r>
          </a:p>
          <a:p>
            <a:r>
              <a:rPr lang="fr-CH" dirty="0">
                <a:hlinkClick r:id="rId9"/>
              </a:rPr>
              <a:t>Utilisation obligatoire de clés de sécurité</a:t>
            </a:r>
            <a:r>
              <a:rPr lang="fr-CH" dirty="0"/>
              <a:t> Exigez l'utilisation de clés de sécurité pour empêcher les piratages de compte.</a:t>
            </a:r>
          </a:p>
          <a:p>
            <a:endParaRPr lang="fr-FR" dirty="0"/>
          </a:p>
        </p:txBody>
      </p:sp>
    </p:spTree>
    <p:extLst>
      <p:ext uri="{BB962C8B-B14F-4D97-AF65-F5344CB8AC3E}">
        <p14:creationId xmlns:p14="http://schemas.microsoft.com/office/powerpoint/2010/main" val="12562529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4016D3-C66D-0241-8335-6DA578FD7D2B}"/>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E872E01C-D90A-BB48-8520-E0BF090F0C63}"/>
              </a:ext>
            </a:extLst>
          </p:cNvPr>
          <p:cNvSpPr>
            <a:spLocks noGrp="1"/>
          </p:cNvSpPr>
          <p:nvPr>
            <p:ph idx="1"/>
          </p:nvPr>
        </p:nvSpPr>
        <p:spPr/>
        <p:txBody>
          <a:bodyPr>
            <a:normAutofit fontScale="62500" lnSpcReduction="20000"/>
          </a:bodyPr>
          <a:lstStyle/>
          <a:p>
            <a:r>
              <a:rPr lang="fr-CH" dirty="0"/>
              <a:t>IA et machine </a:t>
            </a:r>
            <a:r>
              <a:rPr lang="fr-CH" dirty="0" err="1"/>
              <a:t>learning</a:t>
            </a:r>
            <a:endParaRPr lang="fr-CH" dirty="0"/>
          </a:p>
          <a:p>
            <a:r>
              <a:rPr lang="fr-CH" dirty="0"/>
              <a:t>Composants IA </a:t>
            </a:r>
            <a:r>
              <a:rPr lang="fr-CH" dirty="0">
                <a:hlinkClick r:id="rId2"/>
              </a:rPr>
              <a:t>AutoML</a:t>
            </a:r>
            <a:r>
              <a:rPr lang="fr-CH" dirty="0"/>
              <a:t> Entraînez facilement des modèles de ML personnalisés de haute qualité</a:t>
            </a:r>
          </a:p>
          <a:p>
            <a:r>
              <a:rPr lang="fr-CH" dirty="0">
                <a:hlinkClick r:id="rId3"/>
              </a:rPr>
              <a:t>IA Vision</a:t>
            </a:r>
            <a:r>
              <a:rPr lang="fr-CH" dirty="0"/>
              <a:t> Obtenez des insights à partir d'images, de texte et bien plus, grâce à des modèles personnalisés ou pré-entraînés.</a:t>
            </a:r>
          </a:p>
          <a:p>
            <a:r>
              <a:rPr lang="fr-CH" dirty="0">
                <a:hlinkClick r:id="rId4"/>
              </a:rPr>
              <a:t>IA Vidéo</a:t>
            </a:r>
            <a:r>
              <a:rPr lang="fr-CH" dirty="0"/>
              <a:t> Optimisez la découverte de contenus et offrez des expériences vidéo captivantes</a:t>
            </a:r>
          </a:p>
          <a:p>
            <a:r>
              <a:rPr lang="fr-CH" dirty="0">
                <a:hlinkClick r:id="rId5"/>
              </a:rPr>
              <a:t>API Cloud Natural Language</a:t>
            </a:r>
            <a:r>
              <a:rPr lang="fr-CH" dirty="0"/>
              <a:t> Dégagez des insights à partir de texte non structuré.</a:t>
            </a:r>
          </a:p>
          <a:p>
            <a:r>
              <a:rPr lang="fr-CH" dirty="0">
                <a:hlinkClick r:id="rId6"/>
              </a:rPr>
              <a:t>Cloud Translation</a:t>
            </a:r>
            <a:r>
              <a:rPr lang="fr-CH" dirty="0"/>
              <a:t> Traduisez instantanément des textes d'une langue à une autre.</a:t>
            </a:r>
          </a:p>
          <a:p>
            <a:r>
              <a:rPr lang="fr-CH" dirty="0">
                <a:hlinkClick r:id="rId7"/>
              </a:rPr>
              <a:t>Text-to-Speech</a:t>
            </a:r>
            <a:r>
              <a:rPr lang="fr-CH" dirty="0"/>
              <a:t> Utilisez le machine </a:t>
            </a:r>
            <a:r>
              <a:rPr lang="fr-CH" dirty="0" err="1"/>
              <a:t>learning</a:t>
            </a:r>
            <a:r>
              <a:rPr lang="fr-CH" dirty="0"/>
              <a:t> pour convertir du texte en un discours naturel.</a:t>
            </a:r>
          </a:p>
          <a:p>
            <a:r>
              <a:rPr lang="fr-CH" dirty="0">
                <a:hlinkClick r:id="rId8"/>
              </a:rPr>
              <a:t>Speech-to-Text</a:t>
            </a:r>
            <a:r>
              <a:rPr lang="fr-CH" dirty="0"/>
              <a:t> Utilisez le machine </a:t>
            </a:r>
            <a:r>
              <a:rPr lang="fr-CH" dirty="0" err="1"/>
              <a:t>learning</a:t>
            </a:r>
            <a:r>
              <a:rPr lang="fr-CH" dirty="0"/>
              <a:t> pour convertir un son en texte.</a:t>
            </a:r>
          </a:p>
          <a:p>
            <a:r>
              <a:rPr lang="fr-CH" dirty="0">
                <a:hlinkClick r:id="rId9"/>
              </a:rPr>
              <a:t>Dialogflow</a:t>
            </a:r>
            <a:r>
              <a:rPr lang="fr-CH" dirty="0"/>
              <a:t> Créez des interfaces de conversations basées sur la voix et du texte attrayantes.</a:t>
            </a:r>
          </a:p>
          <a:p>
            <a:r>
              <a:rPr lang="fr-CH" dirty="0">
                <a:hlinkClick r:id="rId10"/>
              </a:rPr>
              <a:t>AutoML Tables (bêta)</a:t>
            </a:r>
            <a:r>
              <a:rPr lang="fr-CH" dirty="0"/>
              <a:t> Créez et déployez des modèles de machine </a:t>
            </a:r>
            <a:r>
              <a:rPr lang="fr-CH" dirty="0" err="1"/>
              <a:t>learning</a:t>
            </a:r>
            <a:r>
              <a:rPr lang="fr-CH" dirty="0"/>
              <a:t> à partir de données structurées.</a:t>
            </a:r>
          </a:p>
          <a:p>
            <a:r>
              <a:rPr lang="fr-CH" dirty="0">
                <a:hlinkClick r:id="rId11"/>
              </a:rPr>
              <a:t>API Cloud Inference (alpha)</a:t>
            </a:r>
            <a:r>
              <a:rPr lang="fr-CH" dirty="0"/>
              <a:t> Exécutez rapidement des corrélations à grande échelle sur des ensembles de données de séries temporelles.</a:t>
            </a:r>
          </a:p>
          <a:p>
            <a:endParaRPr lang="fr-FR" dirty="0"/>
          </a:p>
        </p:txBody>
      </p:sp>
    </p:spTree>
    <p:extLst>
      <p:ext uri="{BB962C8B-B14F-4D97-AF65-F5344CB8AC3E}">
        <p14:creationId xmlns:p14="http://schemas.microsoft.com/office/powerpoint/2010/main" val="17276350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DB18F63-2CE2-E245-8741-902D91A854B3}"/>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49725A11-B798-0C43-AEBE-0A8A53EFBFCB}"/>
              </a:ext>
            </a:extLst>
          </p:cNvPr>
          <p:cNvSpPr>
            <a:spLocks noGrp="1"/>
          </p:cNvSpPr>
          <p:nvPr>
            <p:ph idx="1"/>
          </p:nvPr>
        </p:nvSpPr>
        <p:spPr/>
        <p:txBody>
          <a:bodyPr>
            <a:normAutofit fontScale="62500" lnSpcReduction="20000"/>
          </a:bodyPr>
          <a:lstStyle/>
          <a:p>
            <a:r>
              <a:rPr lang="fr-CH" dirty="0">
                <a:hlinkClick r:id="rId2"/>
              </a:rPr>
              <a:t>Compute Engine</a:t>
            </a:r>
            <a:r>
              <a:rPr lang="fr-CH" dirty="0"/>
              <a:t> Créez et déployez des VM évolutives et de haute performance.</a:t>
            </a:r>
          </a:p>
          <a:p>
            <a:r>
              <a:rPr lang="fr-CH" dirty="0">
                <a:hlinkClick r:id="rId3"/>
              </a:rPr>
              <a:t>App Engine</a:t>
            </a:r>
            <a:r>
              <a:rPr lang="fr-CH" dirty="0"/>
              <a:t> Créez et déployez des applications sur une plate-forme entièrement gérée et hautement évolutive sans avoir à gérer l'infrastructure sous-jacente.</a:t>
            </a:r>
          </a:p>
          <a:p>
            <a:r>
              <a:rPr lang="fr-CH" dirty="0">
                <a:hlinkClick r:id="rId4"/>
              </a:rPr>
              <a:t>Solution Bare Metal</a:t>
            </a:r>
            <a:r>
              <a:rPr lang="fr-CH" dirty="0"/>
              <a:t> Fourniture de matériel pour exécuter des charges de travail spécialisées avec une faible latence sur Google Cloud.</a:t>
            </a:r>
          </a:p>
          <a:p>
            <a:r>
              <a:rPr lang="fr-CH" dirty="0">
                <a:hlinkClick r:id="rId5"/>
              </a:rPr>
              <a:t>GPU sur Google Cloud</a:t>
            </a:r>
            <a:r>
              <a:rPr lang="fr-CH" dirty="0"/>
              <a:t> Ajoutez des GPU à vos projets de machine </a:t>
            </a:r>
            <a:r>
              <a:rPr lang="fr-CH" dirty="0" err="1"/>
              <a:t>learning</a:t>
            </a:r>
            <a:r>
              <a:rPr lang="fr-CH" dirty="0"/>
              <a:t>, d'informatique scientifique et de visualisation 3D.</a:t>
            </a:r>
          </a:p>
          <a:p>
            <a:r>
              <a:rPr lang="fr-CH" dirty="0">
                <a:hlinkClick r:id="rId6"/>
              </a:rPr>
              <a:t>Google Cloud VMware Engine</a:t>
            </a:r>
            <a:r>
              <a:rPr lang="fr-CH" dirty="0"/>
              <a:t> Migrez et exécutez vos charges de travail VMware de manière native sur Google Cloud.</a:t>
            </a:r>
          </a:p>
          <a:p>
            <a:r>
              <a:rPr lang="fr-CH" dirty="0">
                <a:hlinkClick r:id="rId7"/>
              </a:rPr>
              <a:t>Migrate for Compute Engine</a:t>
            </a:r>
            <a:r>
              <a:rPr lang="fr-CH" dirty="0"/>
              <a:t> Migrez des serveurs et des VM sur site ou d'autres </a:t>
            </a:r>
            <a:r>
              <a:rPr lang="fr-CH" dirty="0" err="1"/>
              <a:t>clouds</a:t>
            </a:r>
            <a:r>
              <a:rPr lang="fr-CH" dirty="0"/>
              <a:t> vers </a:t>
            </a:r>
            <a:r>
              <a:rPr lang="fr-CH" dirty="0" err="1"/>
              <a:t>Compute</a:t>
            </a:r>
            <a:r>
              <a:rPr lang="fr-CH" dirty="0"/>
              <a:t> Engine (anciennement </a:t>
            </a:r>
            <a:r>
              <a:rPr lang="fr-CH" dirty="0" err="1"/>
              <a:t>Velostrata</a:t>
            </a:r>
            <a:r>
              <a:rPr lang="fr-CH" dirty="0"/>
              <a:t>).</a:t>
            </a:r>
          </a:p>
          <a:p>
            <a:r>
              <a:rPr lang="fr-CH" dirty="0">
                <a:hlinkClick r:id="rId8"/>
              </a:rPr>
              <a:t>VM préemptives</a:t>
            </a:r>
            <a:r>
              <a:rPr lang="fr-CH" dirty="0"/>
              <a:t> Déployez des instances de calcul abordables et à courte durée de vie, adaptées aux tâches par lot et aux charges de travail tolérantes aux pannes.</a:t>
            </a:r>
          </a:p>
          <a:p>
            <a:r>
              <a:rPr lang="fr-CH" dirty="0">
                <a:hlinkClick r:id="rId9"/>
              </a:rPr>
              <a:t>VM protégées</a:t>
            </a:r>
            <a:r>
              <a:rPr lang="fr-CH" dirty="0"/>
              <a:t> Déployez des machines virtuelles renforcées sur Google Cloud.</a:t>
            </a:r>
          </a:p>
          <a:p>
            <a:r>
              <a:rPr lang="fr-CH" dirty="0">
                <a:hlinkClick r:id="rId10"/>
              </a:rPr>
              <a:t>Nœuds à locataire unique</a:t>
            </a:r>
            <a:r>
              <a:rPr lang="fr-CH" dirty="0"/>
              <a:t> Utilisez du matériel dédié pour séparer physiquement vos instances et répondre à vos besoins en termes de conformité, de licences et de gestion.</a:t>
            </a:r>
          </a:p>
          <a:p>
            <a:endParaRPr lang="fr-FR" dirty="0"/>
          </a:p>
        </p:txBody>
      </p:sp>
    </p:spTree>
    <p:extLst>
      <p:ext uri="{BB962C8B-B14F-4D97-AF65-F5344CB8AC3E}">
        <p14:creationId xmlns:p14="http://schemas.microsoft.com/office/powerpoint/2010/main" val="9716415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423C042-6069-FF48-90BE-6D638E37C636}"/>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2A79754B-5BE0-8F42-92F2-DAC5DCF26869}"/>
              </a:ext>
            </a:extLst>
          </p:cNvPr>
          <p:cNvSpPr>
            <a:spLocks noGrp="1"/>
          </p:cNvSpPr>
          <p:nvPr>
            <p:ph idx="1"/>
          </p:nvPr>
        </p:nvSpPr>
        <p:spPr/>
        <p:txBody>
          <a:bodyPr>
            <a:normAutofit fontScale="92500" lnSpcReduction="20000"/>
          </a:bodyPr>
          <a:lstStyle/>
          <a:p>
            <a:r>
              <a:rPr lang="fr-CH" dirty="0">
                <a:hlinkClick r:id="rId2"/>
              </a:rPr>
              <a:t>Google Kubernetes Engine (GKE)</a:t>
            </a:r>
            <a:r>
              <a:rPr lang="fr-CH" dirty="0"/>
              <a:t> Déployez et adaptez de manière fiable, efficace et sécurisée des applications conteneurisées sur </a:t>
            </a:r>
            <a:r>
              <a:rPr lang="fr-CH" dirty="0" err="1"/>
              <a:t>Kubernetes</a:t>
            </a:r>
            <a:r>
              <a:rPr lang="fr-CH" dirty="0"/>
              <a:t>.</a:t>
            </a:r>
          </a:p>
          <a:p>
            <a:r>
              <a:rPr lang="fr-CH" dirty="0">
                <a:hlinkClick r:id="rId3"/>
              </a:rPr>
              <a:t>Artifact Registry</a:t>
            </a:r>
            <a:r>
              <a:rPr lang="fr-CH" dirty="0"/>
              <a:t> Stockez, gérez et sécurisez les images de conteneurs et les packages de langages.</a:t>
            </a:r>
          </a:p>
          <a:p>
            <a:r>
              <a:rPr lang="fr-CH" dirty="0">
                <a:hlinkClick r:id="rId4"/>
              </a:rPr>
              <a:t>Container Registry</a:t>
            </a:r>
            <a:r>
              <a:rPr lang="fr-CH" dirty="0"/>
              <a:t> Stockez, gérez et sécurisez vos images de conteneur Docker.</a:t>
            </a:r>
          </a:p>
          <a:p>
            <a:r>
              <a:rPr lang="fr-CH" dirty="0">
                <a:hlinkClick r:id="rId5"/>
              </a:rPr>
              <a:t>Applications Kubernetes dans Google Cloud Marketplace</a:t>
            </a:r>
            <a:r>
              <a:rPr lang="fr-CH" dirty="0"/>
              <a:t> Déployez des applications conteneurisées prédéfinies.</a:t>
            </a:r>
          </a:p>
          <a:p>
            <a:r>
              <a:rPr lang="fr-CH" dirty="0">
                <a:hlinkClick r:id="rId6"/>
              </a:rPr>
              <a:t>Cloud Build</a:t>
            </a:r>
            <a:r>
              <a:rPr lang="fr-CH" dirty="0"/>
              <a:t> Créez, testez et déployez continuellement des conteneurs via l'infrastructure Google Cloud.</a:t>
            </a:r>
          </a:p>
          <a:p>
            <a:r>
              <a:rPr lang="fr-CH" dirty="0">
                <a:hlinkClick r:id="rId7"/>
              </a:rPr>
              <a:t>Conteneurs AI Platform Deep Learning</a:t>
            </a:r>
            <a:r>
              <a:rPr lang="fr-CH" dirty="0"/>
              <a:t> Bénéficiez de conteneurs préconfigurés avec des </a:t>
            </a:r>
            <a:r>
              <a:rPr lang="fr-CH" dirty="0" err="1"/>
              <a:t>frameworks</a:t>
            </a:r>
            <a:r>
              <a:rPr lang="fr-CH" dirty="0"/>
              <a:t> de science de données, des bibliothèques et des outils.</a:t>
            </a:r>
          </a:p>
          <a:p>
            <a:r>
              <a:rPr lang="fr-CH" dirty="0">
                <a:hlinkClick r:id="rId8"/>
              </a:rPr>
              <a:t>Batch on GKE (bêta)</a:t>
            </a:r>
            <a:r>
              <a:rPr lang="fr-CH" dirty="0"/>
              <a:t> Exécutez efficacement des tâches par lot à l'aide de </a:t>
            </a:r>
            <a:r>
              <a:rPr lang="fr-CH" dirty="0" err="1"/>
              <a:t>Kubernetes</a:t>
            </a:r>
            <a:r>
              <a:rPr lang="fr-CH" dirty="0"/>
              <a:t>.</a:t>
            </a:r>
          </a:p>
          <a:p>
            <a:endParaRPr lang="fr-FR" dirty="0"/>
          </a:p>
        </p:txBody>
      </p:sp>
    </p:spTree>
    <p:extLst>
      <p:ext uri="{BB962C8B-B14F-4D97-AF65-F5344CB8AC3E}">
        <p14:creationId xmlns:p14="http://schemas.microsoft.com/office/powerpoint/2010/main" val="12463534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5393C39-78AB-6442-AA64-BA5D146F4951}"/>
              </a:ext>
            </a:extLst>
          </p:cNvPr>
          <p:cNvSpPr>
            <a:spLocks noGrp="1"/>
          </p:cNvSpPr>
          <p:nvPr>
            <p:ph type="title"/>
          </p:nvPr>
        </p:nvSpPr>
        <p:spPr/>
        <p:txBody>
          <a:bodyPr/>
          <a:lstStyle/>
          <a:p>
            <a:r>
              <a:rPr lang="fr-FR" dirty="0"/>
              <a:t>GCP Conteneurs</a:t>
            </a:r>
          </a:p>
        </p:txBody>
      </p:sp>
      <p:sp>
        <p:nvSpPr>
          <p:cNvPr id="3" name="Espace réservé du contenu 2">
            <a:extLst>
              <a:ext uri="{FF2B5EF4-FFF2-40B4-BE49-F238E27FC236}">
                <a16:creationId xmlns:a16="http://schemas.microsoft.com/office/drawing/2014/main" id="{F0E84AF9-CCC6-DA47-92AA-684CCF34C791}"/>
              </a:ext>
            </a:extLst>
          </p:cNvPr>
          <p:cNvSpPr>
            <a:spLocks noGrp="1"/>
          </p:cNvSpPr>
          <p:nvPr>
            <p:ph idx="1"/>
          </p:nvPr>
        </p:nvSpPr>
        <p:spPr/>
        <p:txBody>
          <a:bodyPr>
            <a:normAutofit fontScale="62500" lnSpcReduction="20000"/>
          </a:bodyPr>
          <a:lstStyle/>
          <a:p>
            <a:endParaRPr lang="fr-CH" dirty="0">
              <a:hlinkClick r:id="rId2"/>
            </a:endParaRPr>
          </a:p>
          <a:p>
            <a:r>
              <a:rPr lang="fr-CH" dirty="0">
                <a:hlinkClick r:id="rId3"/>
              </a:rPr>
              <a:t>BigQuery</a:t>
            </a:r>
            <a:r>
              <a:rPr lang="fr-CH" dirty="0"/>
              <a:t> Interprétez vos données à l'aide d'un entrepôt de données entièrement géré et hautement évolutif avec ML intégré.</a:t>
            </a:r>
          </a:p>
          <a:p>
            <a:r>
              <a:rPr lang="fr-CH" dirty="0">
                <a:hlinkClick r:id="rId4"/>
              </a:rPr>
              <a:t>Cloud Composer</a:t>
            </a:r>
            <a:r>
              <a:rPr lang="fr-CH" dirty="0"/>
              <a:t> Créez, planifiez, surveillez et gérez des workflows à l'aide d'un service d'orchestration entièrement géré conçu à partir d'Apache </a:t>
            </a:r>
            <a:r>
              <a:rPr lang="fr-CH" dirty="0" err="1"/>
              <a:t>Airflow</a:t>
            </a:r>
            <a:r>
              <a:rPr lang="fr-CH" dirty="0"/>
              <a:t>.</a:t>
            </a:r>
          </a:p>
          <a:p>
            <a:r>
              <a:rPr lang="fr-CH" dirty="0">
                <a:hlinkClick r:id="rId5"/>
              </a:rPr>
              <a:t>Dataflow</a:t>
            </a:r>
            <a:r>
              <a:rPr lang="fr-CH" dirty="0"/>
              <a:t> Développez des pipelines de traitement en temps réel des données par lot et par flux.</a:t>
            </a:r>
          </a:p>
          <a:p>
            <a:r>
              <a:rPr lang="fr-CH" dirty="0">
                <a:hlinkClick r:id="rId6"/>
              </a:rPr>
              <a:t>Cloud Data Fusion</a:t>
            </a:r>
            <a:r>
              <a:rPr lang="fr-CH" dirty="0"/>
              <a:t> Créez et gérez rapidement des pipelines de données en utilisant une intégration de données sans code et entièrement gérée avec une interface graphique.</a:t>
            </a:r>
          </a:p>
          <a:p>
            <a:r>
              <a:rPr lang="fr-CH" dirty="0">
                <a:hlinkClick r:id="rId7"/>
              </a:rPr>
              <a:t>Dataprep by Trifacta</a:t>
            </a:r>
            <a:r>
              <a:rPr lang="fr-CH" dirty="0"/>
              <a:t> Explorez, nettoyez et préparez des données à analyser.</a:t>
            </a:r>
          </a:p>
          <a:p>
            <a:r>
              <a:rPr lang="fr-CH" dirty="0">
                <a:hlinkClick r:id="rId8"/>
              </a:rPr>
              <a:t>Dataproc</a:t>
            </a:r>
            <a:r>
              <a:rPr lang="fr-CH" dirty="0"/>
              <a:t> Utilisez un service Apache </a:t>
            </a:r>
            <a:r>
              <a:rPr lang="fr-CH" dirty="0" err="1"/>
              <a:t>Spark</a:t>
            </a:r>
            <a:r>
              <a:rPr lang="fr-CH" dirty="0"/>
              <a:t> et </a:t>
            </a:r>
            <a:r>
              <a:rPr lang="fr-CH" dirty="0" err="1"/>
              <a:t>Hadoop</a:t>
            </a:r>
            <a:r>
              <a:rPr lang="fr-CH" dirty="0"/>
              <a:t> géré pour le traitement par lot, l'émission de requêtes et le streaming.</a:t>
            </a:r>
          </a:p>
          <a:p>
            <a:r>
              <a:rPr lang="fr-CH" dirty="0">
                <a:hlinkClick r:id="rId9"/>
              </a:rPr>
              <a:t>Google Data Studio</a:t>
            </a:r>
            <a:r>
              <a:rPr lang="fr-CH" dirty="0"/>
              <a:t> Optimisez vos décisions stratégiques grâce à un outil avancé de visualisation de données.</a:t>
            </a:r>
          </a:p>
          <a:p>
            <a:r>
              <a:rPr lang="fr-CH" dirty="0">
                <a:hlinkClick r:id="rId10"/>
              </a:rPr>
              <a:t>Pub/Sub</a:t>
            </a:r>
            <a:r>
              <a:rPr lang="fr-CH" dirty="0"/>
              <a:t> Ingérez des flux d'événements où que vous soyez, à n'importe quelle échelle.</a:t>
            </a:r>
          </a:p>
          <a:p>
            <a:r>
              <a:rPr lang="fr-CH" dirty="0">
                <a:hlinkClick r:id="rId11"/>
              </a:rPr>
              <a:t>Data Catalog</a:t>
            </a:r>
            <a:r>
              <a:rPr lang="fr-CH" dirty="0"/>
              <a:t> Découvrez et interprétez vos données à l'aide d'un service de découverte des données et de gestion des métadonnées entièrement géré et évolutif.</a:t>
            </a:r>
          </a:p>
          <a:p>
            <a:r>
              <a:rPr lang="fr-CH" dirty="0">
                <a:hlinkClick r:id="rId12"/>
              </a:rPr>
              <a:t>Cloud Life Sciences (bêta)</a:t>
            </a:r>
            <a:r>
              <a:rPr lang="fr-CH" dirty="0"/>
              <a:t> Traitez, analysez et annotez des données génomiques et biomédicales à grande échelle à l'aide de workflows conteneurisés.</a:t>
            </a:r>
          </a:p>
          <a:p>
            <a:endParaRPr lang="fr-FR" dirty="0"/>
          </a:p>
        </p:txBody>
      </p:sp>
    </p:spTree>
    <p:extLst>
      <p:ext uri="{BB962C8B-B14F-4D97-AF65-F5344CB8AC3E}">
        <p14:creationId xmlns:p14="http://schemas.microsoft.com/office/powerpoint/2010/main" val="42774346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4A48516-D8B6-7948-A860-956F97E98237}"/>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423A073A-A350-CB4A-A3A6-08583EC09145}"/>
              </a:ext>
            </a:extLst>
          </p:cNvPr>
          <p:cNvSpPr>
            <a:spLocks noGrp="1"/>
          </p:cNvSpPr>
          <p:nvPr>
            <p:ph idx="1"/>
          </p:nvPr>
        </p:nvSpPr>
        <p:spPr/>
        <p:txBody>
          <a:bodyPr/>
          <a:lstStyle/>
          <a:p>
            <a:r>
              <a:rPr lang="fr-FR" dirty="0"/>
              <a:t>https://</a:t>
            </a:r>
            <a:r>
              <a:rPr lang="fr-FR" dirty="0" err="1"/>
              <a:t>www.youtube.com</a:t>
            </a:r>
            <a:r>
              <a:rPr lang="fr-FR" dirty="0"/>
              <a:t>/</a:t>
            </a:r>
            <a:r>
              <a:rPr lang="fr-FR" dirty="0" err="1"/>
              <a:t>watch?v</a:t>
            </a:r>
            <a:r>
              <a:rPr lang="fr-FR" dirty="0"/>
              <a:t>=DxRT-Z2E_x8</a:t>
            </a:r>
          </a:p>
        </p:txBody>
      </p:sp>
    </p:spTree>
    <p:extLst>
      <p:ext uri="{BB962C8B-B14F-4D97-AF65-F5344CB8AC3E}">
        <p14:creationId xmlns:p14="http://schemas.microsoft.com/office/powerpoint/2010/main" val="4093761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1063718-1F1C-2345-A9B5-468885FAB321}"/>
              </a:ext>
            </a:extLst>
          </p:cNvPr>
          <p:cNvSpPr>
            <a:spLocks noGrp="1"/>
          </p:cNvSpPr>
          <p:nvPr>
            <p:ph type="title"/>
          </p:nvPr>
        </p:nvSpPr>
        <p:spPr/>
        <p:txBody>
          <a:bodyPr/>
          <a:lstStyle/>
          <a:p>
            <a:r>
              <a:rPr lang="fr-FR" dirty="0"/>
              <a:t>Open </a:t>
            </a:r>
            <a:r>
              <a:rPr lang="fr-FR" dirty="0" err="1"/>
              <a:t>Nebula</a:t>
            </a:r>
            <a:endParaRPr lang="fr-FR" dirty="0"/>
          </a:p>
        </p:txBody>
      </p:sp>
      <p:sp>
        <p:nvSpPr>
          <p:cNvPr id="3" name="Espace réservé du contenu 2">
            <a:extLst>
              <a:ext uri="{FF2B5EF4-FFF2-40B4-BE49-F238E27FC236}">
                <a16:creationId xmlns:a16="http://schemas.microsoft.com/office/drawing/2014/main" id="{37C887AF-6F21-4E4C-8024-2CFF56B34E92}"/>
              </a:ext>
            </a:extLst>
          </p:cNvPr>
          <p:cNvSpPr>
            <a:spLocks noGrp="1"/>
          </p:cNvSpPr>
          <p:nvPr>
            <p:ph idx="1"/>
          </p:nvPr>
        </p:nvSpPr>
        <p:spPr/>
        <p:txBody>
          <a:bodyPr/>
          <a:lstStyle/>
          <a:p>
            <a:r>
              <a:rPr lang="fr-CH" dirty="0" err="1"/>
              <a:t>OpenNebula</a:t>
            </a:r>
            <a:r>
              <a:rPr lang="fr-CH" dirty="0"/>
              <a:t> est un logiciel libre et ouvert sous licence Apache qui fournit un ensemble de fonctionnalités permettant de gérer un nuage informatique.</a:t>
            </a:r>
          </a:p>
          <a:p>
            <a:endParaRPr lang="fr-CH" dirty="0"/>
          </a:p>
          <a:p>
            <a:r>
              <a:rPr lang="fr-CH" dirty="0"/>
              <a:t> </a:t>
            </a:r>
            <a:r>
              <a:rPr lang="fr-CH" dirty="0" err="1"/>
              <a:t>OpenNebula</a:t>
            </a:r>
            <a:r>
              <a:rPr lang="fr-CH" dirty="0"/>
              <a:t> organise le fonctionnement d'un ensemble de serveurs physiques, fournissant des ressources à des machines virtuelles. Il orchestre et gère le cycle de vie de toutes ces machines virtuelles.</a:t>
            </a:r>
            <a:endParaRPr lang="fr-FR" dirty="0"/>
          </a:p>
        </p:txBody>
      </p:sp>
    </p:spTree>
    <p:extLst>
      <p:ext uri="{BB962C8B-B14F-4D97-AF65-F5344CB8AC3E}">
        <p14:creationId xmlns:p14="http://schemas.microsoft.com/office/powerpoint/2010/main" val="6996565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AEE52C-C6D3-C44D-8AAF-FCF0244C6235}"/>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5EC901F4-FE86-554F-A73D-FB6211D1F1FC}"/>
              </a:ext>
            </a:extLst>
          </p:cNvPr>
          <p:cNvSpPr>
            <a:spLocks noGrp="1"/>
          </p:cNvSpPr>
          <p:nvPr>
            <p:ph idx="1"/>
          </p:nvPr>
        </p:nvSpPr>
        <p:spPr/>
        <p:txBody>
          <a:bodyPr>
            <a:normAutofit fontScale="92500" lnSpcReduction="20000"/>
          </a:bodyPr>
          <a:lstStyle/>
          <a:p>
            <a:r>
              <a:rPr lang="fr-CH" dirty="0">
                <a:hlinkClick r:id="rId2"/>
              </a:rPr>
              <a:t>Cloud Bigtable</a:t>
            </a:r>
            <a:r>
              <a:rPr lang="fr-CH" dirty="0"/>
              <a:t> Stockez des téraoctets ou des </a:t>
            </a:r>
            <a:r>
              <a:rPr lang="fr-CH" dirty="0" err="1"/>
              <a:t>pétaoctets</a:t>
            </a:r>
            <a:r>
              <a:rPr lang="fr-CH" dirty="0"/>
              <a:t> de données à l'aide d'un service de base de données </a:t>
            </a:r>
            <a:r>
              <a:rPr lang="fr-CH" dirty="0" err="1"/>
              <a:t>NoSQL</a:t>
            </a:r>
            <a:r>
              <a:rPr lang="fr-CH" dirty="0"/>
              <a:t> orientée colonnes.</a:t>
            </a:r>
          </a:p>
          <a:p>
            <a:r>
              <a:rPr lang="fr-CH" dirty="0">
                <a:hlinkClick r:id="rId3"/>
              </a:rPr>
              <a:t>Firestore</a:t>
            </a:r>
            <a:r>
              <a:rPr lang="fr-CH" dirty="0"/>
              <a:t> Ajoutez l'accès à la base de données de documents </a:t>
            </a:r>
            <a:r>
              <a:rPr lang="fr-CH" dirty="0" err="1"/>
              <a:t>NoSQL</a:t>
            </a:r>
            <a:r>
              <a:rPr lang="fr-CH" dirty="0"/>
              <a:t> pour les applications mobiles et Web.</a:t>
            </a:r>
          </a:p>
          <a:p>
            <a:r>
              <a:rPr lang="fr-CH" dirty="0">
                <a:hlinkClick r:id="rId4"/>
              </a:rPr>
              <a:t>Memorystore</a:t>
            </a:r>
            <a:r>
              <a:rPr lang="fr-CH" dirty="0"/>
              <a:t> Réalisez de hautes performances à l'aide d'un service de stockage de données en mémoire géré.</a:t>
            </a:r>
          </a:p>
          <a:p>
            <a:r>
              <a:rPr lang="fr-CH" dirty="0">
                <a:hlinkClick r:id="rId5"/>
              </a:rPr>
              <a:t>Cloud Spanner</a:t>
            </a:r>
            <a:r>
              <a:rPr lang="fr-CH" dirty="0"/>
              <a:t> Renforcez vos applications à l'aide d'un service de base de données stratégique, mondiale et relationnelle.</a:t>
            </a:r>
          </a:p>
          <a:p>
            <a:r>
              <a:rPr lang="fr-CH" dirty="0">
                <a:hlinkClick r:id="rId6"/>
              </a:rPr>
              <a:t>Cloud SQL</a:t>
            </a:r>
            <a:r>
              <a:rPr lang="fr-CH" dirty="0"/>
              <a:t> Ajoutez les services de base de données MySQL, PostgreSQL et SQL Server à vos applications.</a:t>
            </a:r>
          </a:p>
          <a:p>
            <a:r>
              <a:rPr lang="fr-CH" dirty="0">
                <a:hlinkClick r:id="rId7"/>
              </a:rPr>
              <a:t>Firebase Realtime Database</a:t>
            </a:r>
            <a:r>
              <a:rPr lang="fr-CH" dirty="0"/>
              <a:t> Stockez et synchronisez des données en temps réel.</a:t>
            </a:r>
          </a:p>
          <a:p>
            <a:r>
              <a:rPr lang="fr-CH" dirty="0">
                <a:hlinkClick r:id="rId8"/>
              </a:rPr>
              <a:t>Database Migration Service</a:t>
            </a:r>
            <a:r>
              <a:rPr lang="fr-CH" dirty="0"/>
              <a:t> Migrations vers Cloud SQL facile, sans serveur et avec un temps d'arrêt minimal</a:t>
            </a:r>
          </a:p>
          <a:p>
            <a:endParaRPr lang="fr-FR" dirty="0"/>
          </a:p>
        </p:txBody>
      </p:sp>
    </p:spTree>
    <p:extLst>
      <p:ext uri="{BB962C8B-B14F-4D97-AF65-F5344CB8AC3E}">
        <p14:creationId xmlns:p14="http://schemas.microsoft.com/office/powerpoint/2010/main" val="1830058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08E712-FCEA-3146-AEA6-246D3D058860}"/>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B594443A-FD52-6643-B51E-94DADD1A87BA}"/>
              </a:ext>
            </a:extLst>
          </p:cNvPr>
          <p:cNvSpPr>
            <a:spLocks noGrp="1"/>
          </p:cNvSpPr>
          <p:nvPr>
            <p:ph idx="1"/>
          </p:nvPr>
        </p:nvSpPr>
        <p:spPr>
          <a:xfrm>
            <a:off x="5142198" y="953835"/>
            <a:ext cx="6281873" cy="5708222"/>
          </a:xfrm>
        </p:spPr>
        <p:txBody>
          <a:bodyPr>
            <a:normAutofit fontScale="70000" lnSpcReduction="20000"/>
          </a:bodyPr>
          <a:lstStyle/>
          <a:p>
            <a:r>
              <a:rPr lang="fr-CH" dirty="0"/>
              <a:t>Outils pour les développeurs</a:t>
            </a:r>
          </a:p>
          <a:p>
            <a:r>
              <a:rPr lang="fr-CH" dirty="0">
                <a:hlinkClick r:id="rId2"/>
              </a:rPr>
              <a:t>Artifact Registry</a:t>
            </a:r>
            <a:r>
              <a:rPr lang="fr-CH" dirty="0"/>
              <a:t> Stockez, gérez et sécurisez les images de conteneurs et les packages de langages.</a:t>
            </a:r>
          </a:p>
          <a:p>
            <a:r>
              <a:rPr lang="fr-CH" dirty="0">
                <a:hlinkClick r:id="rId3"/>
              </a:rPr>
              <a:t>SDK Cloud</a:t>
            </a:r>
            <a:r>
              <a:rPr lang="fr-CH" dirty="0"/>
              <a:t> Installez une interface de ligne de commande pour créer des scripts et gérer les produits Google Cloud sur votre propre ordinateur.</a:t>
            </a:r>
          </a:p>
          <a:p>
            <a:r>
              <a:rPr lang="fr-CH" dirty="0">
                <a:hlinkClick r:id="rId4"/>
              </a:rPr>
              <a:t>Container Registry</a:t>
            </a:r>
            <a:r>
              <a:rPr lang="fr-CH" dirty="0"/>
              <a:t> Stockez, gérez et sécurisez vos images de conteneur Docker.</a:t>
            </a:r>
          </a:p>
          <a:p>
            <a:r>
              <a:rPr lang="fr-CH" dirty="0">
                <a:hlinkClick r:id="rId5"/>
              </a:rPr>
              <a:t>Cloud Code</a:t>
            </a:r>
            <a:r>
              <a:rPr lang="fr-CH" dirty="0"/>
              <a:t> Développez votre IDE avec des outils permettant de rédiger, déboguer et déployer des applications </a:t>
            </a:r>
            <a:r>
              <a:rPr lang="fr-CH" dirty="0" err="1"/>
              <a:t>Kubernetes</a:t>
            </a:r>
            <a:r>
              <a:rPr lang="fr-CH" dirty="0"/>
              <a:t>.</a:t>
            </a:r>
          </a:p>
          <a:p>
            <a:r>
              <a:rPr lang="fr-CH" dirty="0">
                <a:hlinkClick r:id="rId6"/>
              </a:rPr>
              <a:t>Cloud Build</a:t>
            </a:r>
            <a:r>
              <a:rPr lang="fr-CH" dirty="0"/>
              <a:t> Créez, testez et déployez continuellement des conteneurs, des archives Java et bien plus encore via l'infrastructure Google Cloud.</a:t>
            </a:r>
          </a:p>
          <a:p>
            <a:r>
              <a:rPr lang="fr-CH" dirty="0">
                <a:hlinkClick r:id="rId7"/>
              </a:rPr>
              <a:t>Cloud Source Repositories</a:t>
            </a:r>
            <a:r>
              <a:rPr lang="fr-CH" dirty="0"/>
              <a:t> Gérez le code et prolongez votre workflow Git en vous connectant à Cloud </a:t>
            </a:r>
            <a:r>
              <a:rPr lang="fr-CH" dirty="0" err="1"/>
              <a:t>Build</a:t>
            </a:r>
            <a:r>
              <a:rPr lang="fr-CH" dirty="0"/>
              <a:t>, App Engine, Cloud </a:t>
            </a:r>
            <a:r>
              <a:rPr lang="fr-CH" dirty="0" err="1"/>
              <a:t>Logging</a:t>
            </a:r>
            <a:r>
              <a:rPr lang="fr-CH" dirty="0"/>
              <a:t>, Cloud Monitoring, Pub/</a:t>
            </a:r>
            <a:r>
              <a:rPr lang="fr-CH" dirty="0" err="1"/>
              <a:t>Sub</a:t>
            </a:r>
            <a:r>
              <a:rPr lang="fr-CH" dirty="0"/>
              <a:t>, et plus encore.</a:t>
            </a:r>
          </a:p>
          <a:p>
            <a:r>
              <a:rPr lang="fr-CH" dirty="0">
                <a:hlinkClick r:id="rId8"/>
              </a:rPr>
              <a:t>Cloud Scheduler</a:t>
            </a:r>
            <a:r>
              <a:rPr lang="fr-CH" dirty="0"/>
              <a:t> Planifiez des tâches par lot, des tâches de </a:t>
            </a:r>
            <a:r>
              <a:rPr lang="fr-CH" dirty="0" err="1"/>
              <a:t>big</a:t>
            </a:r>
            <a:r>
              <a:rPr lang="fr-CH" dirty="0"/>
              <a:t> data et des opérations d'infrastructure cloud à l'aide d'un service de tâches </a:t>
            </a:r>
            <a:r>
              <a:rPr lang="fr-CH" dirty="0" err="1"/>
              <a:t>Cron</a:t>
            </a:r>
            <a:r>
              <a:rPr lang="fr-CH" dirty="0"/>
              <a:t> entièrement géré.</a:t>
            </a:r>
          </a:p>
          <a:p>
            <a:r>
              <a:rPr lang="fr-CH" dirty="0">
                <a:hlinkClick r:id="rId9"/>
              </a:rPr>
              <a:t>Cloud Tasks</a:t>
            </a:r>
            <a:r>
              <a:rPr lang="fr-CH" dirty="0"/>
              <a:t> Exécutez, envoyez et diffusez de manière asynchrone des tâches distribuées.</a:t>
            </a:r>
          </a:p>
          <a:p>
            <a:pPr marL="0" indent="0">
              <a:buNone/>
            </a:pPr>
            <a:br>
              <a:rPr lang="fr-CH" dirty="0"/>
            </a:br>
            <a:endParaRPr lang="fr-FR" dirty="0"/>
          </a:p>
        </p:txBody>
      </p:sp>
    </p:spTree>
    <p:extLst>
      <p:ext uri="{BB962C8B-B14F-4D97-AF65-F5344CB8AC3E}">
        <p14:creationId xmlns:p14="http://schemas.microsoft.com/office/powerpoint/2010/main" val="29410384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762002-98B5-E64A-9641-D22061D9C9BC}"/>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F3415625-15CC-5D45-BA66-B403FC3AAF59}"/>
              </a:ext>
            </a:extLst>
          </p:cNvPr>
          <p:cNvSpPr>
            <a:spLocks noGrp="1"/>
          </p:cNvSpPr>
          <p:nvPr>
            <p:ph idx="1"/>
          </p:nvPr>
        </p:nvSpPr>
        <p:spPr/>
        <p:txBody>
          <a:bodyPr>
            <a:normAutofit fontScale="77500" lnSpcReduction="20000"/>
          </a:bodyPr>
          <a:lstStyle/>
          <a:p>
            <a:r>
              <a:rPr lang="fr-CH" dirty="0">
                <a:hlinkClick r:id="rId2"/>
              </a:rPr>
              <a:t>Tools for PowerShell</a:t>
            </a:r>
            <a:r>
              <a:rPr lang="fr-CH" dirty="0"/>
              <a:t> Utilisez PowerShell pour créer des scripts, et automatiser et gérer les charges de travail Windows exécutées sur Google Cloud.</a:t>
            </a:r>
          </a:p>
          <a:p>
            <a:r>
              <a:rPr lang="fr-CH" dirty="0">
                <a:hlinkClick r:id="rId3"/>
              </a:rPr>
              <a:t>Tools for Visual Studio</a:t>
            </a:r>
            <a:r>
              <a:rPr lang="fr-CH" dirty="0"/>
              <a:t> Développez des applications ASP.NET dans Visual Studio sur Google Cloud.</a:t>
            </a:r>
          </a:p>
          <a:p>
            <a:r>
              <a:rPr lang="fr-CH" dirty="0">
                <a:hlinkClick r:id="rId4"/>
              </a:rPr>
              <a:t>Tools for Eclipse</a:t>
            </a:r>
            <a:r>
              <a:rPr lang="fr-CH" dirty="0"/>
              <a:t> Développez des applications dans l'IDE Eclipse pour Google Cloud.</a:t>
            </a:r>
          </a:p>
          <a:p>
            <a:r>
              <a:rPr lang="fr-CH" dirty="0">
                <a:hlinkClick r:id="rId5"/>
              </a:rPr>
              <a:t>Gradle App Engine Plugin</a:t>
            </a:r>
            <a:r>
              <a:rPr lang="fr-CH" dirty="0"/>
              <a:t> Créez vos projets App Engine avec </a:t>
            </a:r>
            <a:r>
              <a:rPr lang="fr-CH" dirty="0" err="1"/>
              <a:t>Gradle</a:t>
            </a:r>
            <a:r>
              <a:rPr lang="fr-CH" dirty="0"/>
              <a:t>.</a:t>
            </a:r>
          </a:p>
          <a:p>
            <a:r>
              <a:rPr lang="fr-CH" dirty="0">
                <a:hlinkClick r:id="rId6"/>
              </a:rPr>
              <a:t>Plug-in Maven App Engine</a:t>
            </a:r>
            <a:r>
              <a:rPr lang="fr-CH" dirty="0"/>
              <a:t> Créez et déployez vos projets App Engine avec </a:t>
            </a:r>
            <a:r>
              <a:rPr lang="fr-CH" dirty="0" err="1"/>
              <a:t>Maven</a:t>
            </a:r>
            <a:r>
              <a:rPr lang="fr-CH" dirty="0"/>
              <a:t>.</a:t>
            </a:r>
          </a:p>
          <a:p>
            <a:r>
              <a:rPr lang="fr-CH" dirty="0">
                <a:hlinkClick r:id="rId7"/>
              </a:rPr>
              <a:t>Firebase Test Lab</a:t>
            </a:r>
            <a:r>
              <a:rPr lang="fr-CH" dirty="0"/>
              <a:t> Testez vos applications mobiles sur une grande variété d'appareils et de configurations.</a:t>
            </a:r>
          </a:p>
          <a:p>
            <a:r>
              <a:rPr lang="fr-CH" dirty="0">
                <a:hlinkClick r:id="rId8"/>
              </a:rPr>
              <a:t>Firebase Crashlytics</a:t>
            </a:r>
            <a:r>
              <a:rPr lang="fr-CH" dirty="0"/>
              <a:t> Obtenez des insights précis et exploitables concernant les problèmes de vos applications.</a:t>
            </a:r>
          </a:p>
          <a:p>
            <a:r>
              <a:rPr lang="fr-CH" dirty="0">
                <a:hlinkClick r:id="rId9"/>
              </a:rPr>
              <a:t>Tekton</a:t>
            </a:r>
            <a:r>
              <a:rPr lang="fr-CH" dirty="0"/>
              <a:t> Créez des pipelines de type CI/CD à l'aide des composants natifs de </a:t>
            </a:r>
            <a:r>
              <a:rPr lang="fr-CH" dirty="0" err="1"/>
              <a:t>Kubernetes</a:t>
            </a:r>
            <a:r>
              <a:rPr lang="fr-CH" dirty="0"/>
              <a:t>.</a:t>
            </a:r>
          </a:p>
          <a:p>
            <a:r>
              <a:rPr lang="fr-CH" dirty="0">
                <a:hlinkClick r:id="rId10"/>
              </a:rPr>
              <a:t>Workflows</a:t>
            </a:r>
            <a:r>
              <a:rPr lang="fr-CH" dirty="0"/>
              <a:t> Orchestrez et automatisez les services d'API basés sur Google Cloud et sur HTTP avec des workflows sans serveur.</a:t>
            </a:r>
          </a:p>
          <a:p>
            <a:endParaRPr lang="fr-FR" dirty="0"/>
          </a:p>
        </p:txBody>
      </p:sp>
    </p:spTree>
    <p:extLst>
      <p:ext uri="{BB962C8B-B14F-4D97-AF65-F5344CB8AC3E}">
        <p14:creationId xmlns:p14="http://schemas.microsoft.com/office/powerpoint/2010/main" val="11987987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AD540F5-1884-F84E-8913-3B53CF56A23E}"/>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FC749854-836A-1342-8DF4-07FE472C03E8}"/>
              </a:ext>
            </a:extLst>
          </p:cNvPr>
          <p:cNvSpPr>
            <a:spLocks noGrp="1"/>
          </p:cNvSpPr>
          <p:nvPr>
            <p:ph idx="1"/>
          </p:nvPr>
        </p:nvSpPr>
        <p:spPr/>
        <p:txBody>
          <a:bodyPr>
            <a:normAutofit lnSpcReduction="10000"/>
          </a:bodyPr>
          <a:lstStyle/>
          <a:p>
            <a:r>
              <a:rPr lang="fr-CH" dirty="0">
                <a:hlinkClick r:id="rId2"/>
              </a:rPr>
              <a:t>Private Catalog</a:t>
            </a:r>
            <a:r>
              <a:rPr lang="fr-CH" dirty="0"/>
              <a:t> Contrôlez les solutions d'entreprise internes et améliorez leur visibilité.</a:t>
            </a:r>
          </a:p>
          <a:p>
            <a:r>
              <a:rPr lang="fr-CH" dirty="0">
                <a:hlinkClick r:id="rId3"/>
              </a:rPr>
              <a:t>Cloud Deployment Manager</a:t>
            </a:r>
            <a:r>
              <a:rPr lang="fr-CH" dirty="0"/>
              <a:t> Gérez vos ressources cloud à l'aide de modèles simples à utiliser.</a:t>
            </a:r>
          </a:p>
          <a:p>
            <a:r>
              <a:rPr lang="fr-CH" dirty="0">
                <a:hlinkClick r:id="rId4"/>
              </a:rPr>
              <a:t>Cloud Console</a:t>
            </a:r>
            <a:r>
              <a:rPr lang="fr-CH" dirty="0"/>
              <a:t> Gérez vos ressources Google Cloud à l'aide d'une console de gestion intégrée basée sur le Web.</a:t>
            </a:r>
          </a:p>
          <a:p>
            <a:r>
              <a:rPr lang="fr-CH" dirty="0">
                <a:hlinkClick r:id="rId5"/>
              </a:rPr>
              <a:t>Cloud Shell</a:t>
            </a:r>
            <a:r>
              <a:rPr lang="fr-CH" dirty="0"/>
              <a:t> Gérez vos ressources Google Cloud à l'aide d'une interface de ligne de commande sur n'importe quel navigateur.</a:t>
            </a:r>
          </a:p>
          <a:p>
            <a:r>
              <a:rPr lang="fr-CH" dirty="0">
                <a:hlinkClick r:id="rId6"/>
              </a:rPr>
              <a:t>Gestion des coûts</a:t>
            </a:r>
            <a:r>
              <a:rPr lang="fr-CH" dirty="0"/>
              <a:t> Surveillez, contrôlez et optimisez vos coûts.</a:t>
            </a:r>
          </a:p>
          <a:p>
            <a:r>
              <a:rPr lang="fr-CH" dirty="0">
                <a:hlinkClick r:id="rId7"/>
              </a:rPr>
              <a:t>API Cloud</a:t>
            </a:r>
            <a:r>
              <a:rPr lang="fr-CH" dirty="0"/>
              <a:t> Gérez les ressources Google Cloud par programmation.</a:t>
            </a:r>
          </a:p>
          <a:p>
            <a:endParaRPr lang="fr-FR" dirty="0"/>
          </a:p>
        </p:txBody>
      </p:sp>
    </p:spTree>
    <p:extLst>
      <p:ext uri="{BB962C8B-B14F-4D97-AF65-F5344CB8AC3E}">
        <p14:creationId xmlns:p14="http://schemas.microsoft.com/office/powerpoint/2010/main" val="28403145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515400C-44CD-D24C-BEC2-95798D56E910}"/>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85B95988-6427-6745-B3E0-74955A3C07B7}"/>
              </a:ext>
            </a:extLst>
          </p:cNvPr>
          <p:cNvSpPr>
            <a:spLocks noGrp="1"/>
          </p:cNvSpPr>
          <p:nvPr>
            <p:ph idx="1"/>
          </p:nvPr>
        </p:nvSpPr>
        <p:spPr/>
        <p:txBody>
          <a:bodyPr>
            <a:normAutofit fontScale="92500"/>
          </a:bodyPr>
          <a:lstStyle/>
          <a:p>
            <a:endParaRPr lang="fr-CH" dirty="0">
              <a:hlinkClick r:id="rId2"/>
            </a:endParaRPr>
          </a:p>
          <a:p>
            <a:r>
              <a:rPr lang="fr-CH" dirty="0">
                <a:hlinkClick r:id="rId2"/>
              </a:rPr>
              <a:t>Game Servers</a:t>
            </a:r>
            <a:r>
              <a:rPr lang="fr-CH" dirty="0"/>
              <a:t> Offrez des expériences </a:t>
            </a:r>
            <a:r>
              <a:rPr lang="fr-CH" dirty="0" err="1"/>
              <a:t>multijoueurs</a:t>
            </a:r>
            <a:r>
              <a:rPr lang="fr-CH" dirty="0"/>
              <a:t> d'une grande fluidité à une base de joueurs internationale.</a:t>
            </a:r>
          </a:p>
          <a:p>
            <a:r>
              <a:rPr lang="fr-CH" dirty="0">
                <a:hlinkClick r:id="rId3"/>
              </a:rPr>
              <a:t>OpenCue</a:t>
            </a:r>
            <a:r>
              <a:rPr lang="fr-CH" dirty="0"/>
              <a:t> Gérez les tâches de rendu multimédia complexes à l'aide d'un gestionnaire de rendu Open Source.</a:t>
            </a:r>
          </a:p>
          <a:p>
            <a:r>
              <a:rPr lang="fr-CH" dirty="0">
                <a:hlinkClick r:id="rId4"/>
              </a:rPr>
              <a:t>API Transcoder</a:t>
            </a:r>
            <a:r>
              <a:rPr lang="fr-CH" dirty="0"/>
              <a:t> Convertissez les fichiers vidéo et les rassembler pour une diffusion optimisée sur le Web, les mobiles et les téléviseurs connectés.</a:t>
            </a:r>
          </a:p>
          <a:p>
            <a:r>
              <a:rPr lang="fr-CH" dirty="0">
                <a:hlinkClick r:id="rId5"/>
              </a:rPr>
              <a:t>Zync Render</a:t>
            </a:r>
            <a:r>
              <a:rPr lang="fr-CH" dirty="0"/>
              <a:t> Présentez vos rendus directement depuis vos outils de modélisation 3D, rapidement et à moindre coût.</a:t>
            </a:r>
          </a:p>
          <a:p>
            <a:r>
              <a:rPr lang="fr-CH" dirty="0">
                <a:hlinkClick r:id="rId6"/>
              </a:rPr>
              <a:t>Anvato</a:t>
            </a:r>
            <a:r>
              <a:rPr lang="fr-CH" dirty="0"/>
              <a:t> Lisez des vidéos en direct et à la demande sur n'importe quel appareil.</a:t>
            </a:r>
          </a:p>
          <a:p>
            <a:endParaRPr lang="fr-FR" dirty="0"/>
          </a:p>
        </p:txBody>
      </p:sp>
    </p:spTree>
    <p:extLst>
      <p:ext uri="{BB962C8B-B14F-4D97-AF65-F5344CB8AC3E}">
        <p14:creationId xmlns:p14="http://schemas.microsoft.com/office/powerpoint/2010/main" val="33487571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18A365-BFE5-D641-B302-35AE739DF5C9}"/>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8B29B12F-111B-6F48-B70E-7862F90F487B}"/>
              </a:ext>
            </a:extLst>
          </p:cNvPr>
          <p:cNvSpPr>
            <a:spLocks noGrp="1"/>
          </p:cNvSpPr>
          <p:nvPr>
            <p:ph idx="1"/>
          </p:nvPr>
        </p:nvSpPr>
        <p:spPr/>
        <p:txBody>
          <a:bodyPr>
            <a:normAutofit fontScale="85000" lnSpcReduction="10000"/>
          </a:bodyPr>
          <a:lstStyle/>
          <a:p>
            <a:r>
              <a:rPr lang="fr-CH" dirty="0">
                <a:hlinkClick r:id="rId2"/>
              </a:rPr>
              <a:t>Cloud Armor</a:t>
            </a:r>
            <a:r>
              <a:rPr lang="fr-CH" dirty="0"/>
              <a:t> Protégez vos services contre les attaques par déni de service (</a:t>
            </a:r>
            <a:r>
              <a:rPr lang="fr-CH" dirty="0" err="1"/>
              <a:t>DoS</a:t>
            </a:r>
            <a:r>
              <a:rPr lang="fr-CH" dirty="0"/>
              <a:t>) et les attaques sur le Web.</a:t>
            </a:r>
          </a:p>
          <a:p>
            <a:r>
              <a:rPr lang="fr-CH" dirty="0">
                <a:hlinkClick r:id="rId3"/>
              </a:rPr>
              <a:t>Cloud CDN</a:t>
            </a:r>
            <a:r>
              <a:rPr lang="fr-CH" dirty="0"/>
              <a:t> Mettez en cache vos contenus à proximité de vos utilisateurs grâce au réseau mondial de Google.</a:t>
            </a:r>
          </a:p>
          <a:p>
            <a:r>
              <a:rPr lang="fr-CH" dirty="0">
                <a:hlinkClick r:id="rId4"/>
              </a:rPr>
              <a:t>Cloud DNS</a:t>
            </a:r>
            <a:r>
              <a:rPr lang="fr-CH" dirty="0"/>
              <a:t> Publiez et gérez vos noms de domaine à l'aide du service DNS fiable, résilient et de faible latence de Google.</a:t>
            </a:r>
          </a:p>
          <a:p>
            <a:r>
              <a:rPr lang="fr-CH" dirty="0">
                <a:hlinkClick r:id="rId5"/>
              </a:rPr>
              <a:t>Cloud Interconnect</a:t>
            </a:r>
            <a:r>
              <a:rPr lang="fr-CH" dirty="0"/>
              <a:t> Connectez votre infrastructure à Google Cloud selon vos conditions, où que vous vous trouviez.</a:t>
            </a:r>
          </a:p>
          <a:p>
            <a:r>
              <a:rPr lang="fr-CH" dirty="0">
                <a:hlinkClick r:id="rId6"/>
              </a:rPr>
              <a:t>Cloud Load Balancing</a:t>
            </a:r>
            <a:r>
              <a:rPr lang="fr-CH" dirty="0"/>
              <a:t> Adaptez et distribuez l'accès aux applications avec un équilibrage de charge de haute performance.</a:t>
            </a:r>
          </a:p>
          <a:p>
            <a:r>
              <a:rPr lang="fr-CH" dirty="0">
                <a:hlinkClick r:id="rId7"/>
              </a:rPr>
              <a:t>Cloud NAT</a:t>
            </a:r>
            <a:r>
              <a:rPr lang="fr-CH" dirty="0"/>
              <a:t> Provisionnez des instances d'applications sans adresse IP publique tout en leur permettant d'accéder à Internet.</a:t>
            </a:r>
          </a:p>
          <a:p>
            <a:r>
              <a:rPr lang="fr-CH" dirty="0">
                <a:hlinkClick r:id="rId8"/>
              </a:rPr>
              <a:t>Cloud Router</a:t>
            </a:r>
            <a:r>
              <a:rPr lang="fr-CH" dirty="0"/>
              <a:t> Échangez des routes entre votre réseau cloud privé virtuel (VPC) Google Cloud et vos réseaux sur site de manière dynamique à l'aide du protocole BGP (Border Gateway Protocol).</a:t>
            </a:r>
          </a:p>
          <a:p>
            <a:endParaRPr lang="fr-FR" dirty="0"/>
          </a:p>
        </p:txBody>
      </p:sp>
    </p:spTree>
    <p:extLst>
      <p:ext uri="{BB962C8B-B14F-4D97-AF65-F5344CB8AC3E}">
        <p14:creationId xmlns:p14="http://schemas.microsoft.com/office/powerpoint/2010/main" val="28712645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70EAD3-723B-A04F-8176-9196639F8682}"/>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9202CC15-7A75-B049-A153-7841320625E8}"/>
              </a:ext>
            </a:extLst>
          </p:cNvPr>
          <p:cNvSpPr>
            <a:spLocks noGrp="1"/>
          </p:cNvSpPr>
          <p:nvPr>
            <p:ph idx="1"/>
          </p:nvPr>
        </p:nvSpPr>
        <p:spPr/>
        <p:txBody>
          <a:bodyPr>
            <a:normAutofit fontScale="85000" lnSpcReduction="10000"/>
          </a:bodyPr>
          <a:lstStyle/>
          <a:p>
            <a:r>
              <a:rPr lang="fr-CH" dirty="0">
                <a:hlinkClick r:id="rId2"/>
              </a:rPr>
              <a:t>Cloud Armor</a:t>
            </a:r>
            <a:r>
              <a:rPr lang="fr-CH" dirty="0"/>
              <a:t> Protégez vos services contre les attaques par déni de service (</a:t>
            </a:r>
            <a:r>
              <a:rPr lang="fr-CH" dirty="0" err="1"/>
              <a:t>DoS</a:t>
            </a:r>
            <a:r>
              <a:rPr lang="fr-CH" dirty="0"/>
              <a:t>) et les attaques sur le Web.</a:t>
            </a:r>
          </a:p>
          <a:p>
            <a:r>
              <a:rPr lang="fr-CH" dirty="0">
                <a:hlinkClick r:id="rId3"/>
              </a:rPr>
              <a:t>Cloud CDN</a:t>
            </a:r>
            <a:r>
              <a:rPr lang="fr-CH" dirty="0"/>
              <a:t> Mettez en cache vos contenus à proximité de vos utilisateurs grâce au réseau mondial de Google.</a:t>
            </a:r>
          </a:p>
          <a:p>
            <a:r>
              <a:rPr lang="fr-CH" dirty="0">
                <a:hlinkClick r:id="rId4"/>
              </a:rPr>
              <a:t>Cloud DNS</a:t>
            </a:r>
            <a:r>
              <a:rPr lang="fr-CH" dirty="0"/>
              <a:t> Publiez et gérez vos noms de domaine à l'aide du service DNS fiable, résilient et de faible latence de Google.</a:t>
            </a:r>
          </a:p>
          <a:p>
            <a:r>
              <a:rPr lang="fr-CH" dirty="0">
                <a:hlinkClick r:id="rId5"/>
              </a:rPr>
              <a:t>Cloud Interconnect</a:t>
            </a:r>
            <a:r>
              <a:rPr lang="fr-CH" dirty="0"/>
              <a:t> Connectez votre infrastructure à Google Cloud selon vos conditions, où que vous vous trouviez.</a:t>
            </a:r>
          </a:p>
          <a:p>
            <a:r>
              <a:rPr lang="fr-CH" dirty="0">
                <a:hlinkClick r:id="rId6"/>
              </a:rPr>
              <a:t>Cloud Load Balancing</a:t>
            </a:r>
            <a:r>
              <a:rPr lang="fr-CH" dirty="0"/>
              <a:t> Adaptez et distribuez l'accès aux applications avec un équilibrage de charge de haute performance.</a:t>
            </a:r>
          </a:p>
          <a:p>
            <a:r>
              <a:rPr lang="fr-CH" dirty="0">
                <a:hlinkClick r:id="rId7"/>
              </a:rPr>
              <a:t>Cloud NAT</a:t>
            </a:r>
            <a:r>
              <a:rPr lang="fr-CH" dirty="0"/>
              <a:t> Provisionnez des instances d'applications sans adresse IP publique tout en leur permettant d'accéder à Internet.</a:t>
            </a:r>
          </a:p>
          <a:p>
            <a:r>
              <a:rPr lang="fr-CH" dirty="0">
                <a:hlinkClick r:id="rId8"/>
              </a:rPr>
              <a:t>Cloud Router</a:t>
            </a:r>
            <a:r>
              <a:rPr lang="fr-CH" dirty="0"/>
              <a:t> Échangez des routes entre votre réseau cloud privé virtuel (VPC) Google Cloud et vos réseaux sur site de manière dynamique à l'aide du protocole BGP (Border Gateway Protocol).</a:t>
            </a:r>
          </a:p>
          <a:p>
            <a:endParaRPr lang="fr-FR" dirty="0"/>
          </a:p>
        </p:txBody>
      </p:sp>
    </p:spTree>
    <p:extLst>
      <p:ext uri="{BB962C8B-B14F-4D97-AF65-F5344CB8AC3E}">
        <p14:creationId xmlns:p14="http://schemas.microsoft.com/office/powerpoint/2010/main" val="13270772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8DC205-0888-3E45-A324-80C420E6B0B2}"/>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98AAB526-46D8-8F47-B27E-D9E2AD9FDDC1}"/>
              </a:ext>
            </a:extLst>
          </p:cNvPr>
          <p:cNvSpPr>
            <a:spLocks noGrp="1"/>
          </p:cNvSpPr>
          <p:nvPr>
            <p:ph idx="1"/>
          </p:nvPr>
        </p:nvSpPr>
        <p:spPr/>
        <p:txBody>
          <a:bodyPr>
            <a:normAutofit fontScale="92500" lnSpcReduction="20000"/>
          </a:bodyPr>
          <a:lstStyle/>
          <a:p>
            <a:r>
              <a:rPr lang="fr-CH" dirty="0">
                <a:hlinkClick r:id="rId2"/>
              </a:rPr>
              <a:t>Cloud VPN</a:t>
            </a:r>
            <a:r>
              <a:rPr lang="fr-CH" dirty="0"/>
              <a:t> Étendez de manière sécurisée votre réseau sur site au réseau de Google via un tunnel VPN </a:t>
            </a:r>
            <a:r>
              <a:rPr lang="fr-CH" dirty="0" err="1"/>
              <a:t>IPsec</a:t>
            </a:r>
            <a:r>
              <a:rPr lang="fr-CH" dirty="0"/>
              <a:t>.</a:t>
            </a:r>
          </a:p>
          <a:p>
            <a:r>
              <a:rPr lang="fr-CH" dirty="0">
                <a:hlinkClick r:id="rId3"/>
              </a:rPr>
              <a:t>Network Intelligence Center</a:t>
            </a:r>
            <a:r>
              <a:rPr lang="fr-CH" dirty="0"/>
              <a:t> Utilisez une console unique pour surveiller, vérifier et optimiser en profondeur le réseau.</a:t>
            </a:r>
          </a:p>
          <a:p>
            <a:r>
              <a:rPr lang="fr-CH" dirty="0">
                <a:hlinkClick r:id="rId4"/>
              </a:rPr>
              <a:t>Niveaux de service réseau</a:t>
            </a:r>
            <a:r>
              <a:rPr lang="fr-CH" dirty="0"/>
              <a:t> Optimisez les performances et le coût du réseau.</a:t>
            </a:r>
          </a:p>
          <a:p>
            <a:r>
              <a:rPr lang="fr-CH" dirty="0">
                <a:hlinkClick r:id="rId5"/>
              </a:rPr>
              <a:t>Télémétrie réseau</a:t>
            </a:r>
            <a:r>
              <a:rPr lang="fr-CH" dirty="0"/>
              <a:t> Suivez les flux réseau pour faciliter la surveillance, l'investigation informatique, l'analyse de la sécurité en temps réel et l'optimisation des dépenses.</a:t>
            </a:r>
          </a:p>
          <a:p>
            <a:r>
              <a:rPr lang="fr-CH" dirty="0">
                <a:hlinkClick r:id="rId6"/>
              </a:rPr>
              <a:t>Traffic Director</a:t>
            </a:r>
            <a:r>
              <a:rPr lang="fr-CH" dirty="0"/>
              <a:t> Déployez un équilibrage de charge global sur vos clusters et configurez des stratégies de contrôle du trafic sophistiquées pour le maillage de services Open Source.</a:t>
            </a:r>
          </a:p>
          <a:p>
            <a:r>
              <a:rPr lang="fr-CH" dirty="0">
                <a:hlinkClick r:id="rId7"/>
              </a:rPr>
              <a:t>Cloud privé virtuel (VPC)</a:t>
            </a:r>
            <a:r>
              <a:rPr lang="fr-CH" dirty="0"/>
              <a:t> Adaptez et contrôlez la connexion des charges de travail à l'échelle régionale et mondiale.</a:t>
            </a:r>
          </a:p>
          <a:p>
            <a:endParaRPr lang="fr-FR" dirty="0"/>
          </a:p>
        </p:txBody>
      </p:sp>
    </p:spTree>
    <p:extLst>
      <p:ext uri="{BB962C8B-B14F-4D97-AF65-F5344CB8AC3E}">
        <p14:creationId xmlns:p14="http://schemas.microsoft.com/office/powerpoint/2010/main" val="41238138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8E7E49D-1B9E-0B46-8D33-FE04356F168D}"/>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12C8EF87-05DC-C04D-BEB3-F081947F33FD}"/>
              </a:ext>
            </a:extLst>
          </p:cNvPr>
          <p:cNvSpPr>
            <a:spLocks noGrp="1"/>
          </p:cNvSpPr>
          <p:nvPr>
            <p:ph idx="1"/>
          </p:nvPr>
        </p:nvSpPr>
        <p:spPr/>
        <p:txBody>
          <a:bodyPr>
            <a:normAutofit fontScale="92500" lnSpcReduction="10000"/>
          </a:bodyPr>
          <a:lstStyle/>
          <a:p>
            <a:r>
              <a:rPr lang="fr-CH" dirty="0">
                <a:hlinkClick r:id="rId2"/>
              </a:rPr>
              <a:t>Access Transparency</a:t>
            </a:r>
            <a:r>
              <a:rPr lang="fr-CH" dirty="0"/>
              <a:t> Obtenez une visibilité sur votre fournisseur cloud grâce à des journaux en quasi-temps réel.</a:t>
            </a:r>
          </a:p>
          <a:p>
            <a:r>
              <a:rPr lang="fr-CH" dirty="0">
                <a:hlinkClick r:id="rId3"/>
              </a:rPr>
              <a:t>Autorisation binaire</a:t>
            </a:r>
            <a:r>
              <a:rPr lang="fr-CH" dirty="0"/>
              <a:t> Ne déployez que des conteneurs fiables sur </a:t>
            </a:r>
            <a:r>
              <a:rPr lang="fr-CH" dirty="0" err="1"/>
              <a:t>Kubernetes</a:t>
            </a:r>
            <a:r>
              <a:rPr lang="fr-CH" dirty="0"/>
              <a:t> Engine.</a:t>
            </a:r>
          </a:p>
          <a:p>
            <a:r>
              <a:rPr lang="fr-CH" dirty="0">
                <a:hlinkClick r:id="rId4"/>
              </a:rPr>
              <a:t>Inventaire des éléments cloud</a:t>
            </a:r>
            <a:r>
              <a:rPr lang="fr-CH" dirty="0"/>
              <a:t> Visualisez, surveillez et analysez des éléments Google Cloud et </a:t>
            </a:r>
            <a:r>
              <a:rPr lang="fr-CH" dirty="0" err="1"/>
              <a:t>Anthos</a:t>
            </a:r>
            <a:r>
              <a:rPr lang="fr-CH" dirty="0"/>
              <a:t> pour l'ensemble des projets et services.</a:t>
            </a:r>
          </a:p>
          <a:p>
            <a:r>
              <a:rPr lang="fr-CH" dirty="0">
                <a:hlinkClick r:id="rId5"/>
              </a:rPr>
              <a:t>Journaux d'audit Cloud</a:t>
            </a:r>
            <a:r>
              <a:rPr lang="fr-CH" dirty="0"/>
              <a:t> Gagnez en visibilité sur les activités des utilisateurs (qui effectue quelle action, à quel moment et où) sur Google Cloud.</a:t>
            </a:r>
          </a:p>
          <a:p>
            <a:r>
              <a:rPr lang="fr-CH" dirty="0">
                <a:hlinkClick r:id="rId6"/>
              </a:rPr>
              <a:t>Cloud Data Loss Prevention</a:t>
            </a:r>
            <a:r>
              <a:rPr lang="fr-CH" dirty="0"/>
              <a:t> Découvrez et masquez des données sensibles.</a:t>
            </a:r>
          </a:p>
          <a:p>
            <a:r>
              <a:rPr lang="fr-CH" dirty="0">
                <a:hlinkClick r:id="rId7"/>
              </a:rPr>
              <a:t>Cloud HSM</a:t>
            </a:r>
            <a:r>
              <a:rPr lang="fr-CH" dirty="0"/>
              <a:t> Protégez les clés de chiffrement à l'aide d'un service de module de sécurité matériel entièrement géré.</a:t>
            </a:r>
          </a:p>
          <a:p>
            <a:endParaRPr lang="fr-FR" dirty="0"/>
          </a:p>
        </p:txBody>
      </p:sp>
    </p:spTree>
    <p:extLst>
      <p:ext uri="{BB962C8B-B14F-4D97-AF65-F5344CB8AC3E}">
        <p14:creationId xmlns:p14="http://schemas.microsoft.com/office/powerpoint/2010/main" val="11791547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072EDDE-818F-A244-B9B7-39163ED56DA2}"/>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1D85F2D4-7442-7A4F-BDFF-C4833C6119FB}"/>
              </a:ext>
            </a:extLst>
          </p:cNvPr>
          <p:cNvSpPr>
            <a:spLocks noGrp="1"/>
          </p:cNvSpPr>
          <p:nvPr>
            <p:ph idx="1"/>
          </p:nvPr>
        </p:nvSpPr>
        <p:spPr/>
        <p:txBody>
          <a:bodyPr/>
          <a:lstStyle/>
          <a:p>
            <a:r>
              <a:rPr lang="fr-CH" dirty="0">
                <a:hlinkClick r:id="rId2"/>
              </a:rPr>
              <a:t>Cloud Key Management Service</a:t>
            </a:r>
            <a:r>
              <a:rPr lang="fr-CH" dirty="0"/>
              <a:t> Gérez les clés de chiffrement sur Google Cloud</a:t>
            </a:r>
          </a:p>
          <a:p>
            <a:r>
              <a:rPr lang="fr-CH" dirty="0">
                <a:hlinkClick r:id="rId3"/>
              </a:rPr>
              <a:t>Security Command Center</a:t>
            </a:r>
            <a:r>
              <a:rPr lang="fr-CH" dirty="0"/>
              <a:t> Analysez votre niveau de sécurité et déterminez à quel point vos données sont exposées aux attaques.</a:t>
            </a:r>
          </a:p>
          <a:p>
            <a:r>
              <a:rPr lang="fr-CH" dirty="0">
                <a:hlinkClick r:id="rId4"/>
              </a:rPr>
              <a:t>VM protégées</a:t>
            </a:r>
            <a:r>
              <a:rPr lang="fr-CH" dirty="0"/>
              <a:t> Déployez des machines virtuelles renforcées sur Google Cloud.</a:t>
            </a:r>
          </a:p>
          <a:p>
            <a:r>
              <a:rPr lang="fr-CH" dirty="0">
                <a:hlinkClick r:id="rId5"/>
              </a:rPr>
              <a:t>VPC Service Controls</a:t>
            </a:r>
            <a:r>
              <a:rPr lang="fr-CH" dirty="0"/>
              <a:t> Protection des données sensibles dans les services Google Cloud à l'aide de périmètres de sécurité</a:t>
            </a:r>
          </a:p>
          <a:p>
            <a:r>
              <a:rPr lang="fr-CH" dirty="0">
                <a:hlinkClick r:id="rId6"/>
              </a:rPr>
              <a:t>Incident Response and Management (alpha)</a:t>
            </a:r>
            <a:r>
              <a:rPr lang="fr-CH" dirty="0"/>
              <a:t> Réduisez le délai moyen d'atténuation des incidents.</a:t>
            </a:r>
          </a:p>
          <a:p>
            <a:endParaRPr lang="fr-FR" dirty="0"/>
          </a:p>
        </p:txBody>
      </p:sp>
    </p:spTree>
    <p:extLst>
      <p:ext uri="{BB962C8B-B14F-4D97-AF65-F5344CB8AC3E}">
        <p14:creationId xmlns:p14="http://schemas.microsoft.com/office/powerpoint/2010/main" val="3359233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96D8CC-C661-0F49-809F-0A82E28FD00C}"/>
              </a:ext>
            </a:extLst>
          </p:cNvPr>
          <p:cNvSpPr>
            <a:spLocks noGrp="1"/>
          </p:cNvSpPr>
          <p:nvPr>
            <p:ph type="title"/>
          </p:nvPr>
        </p:nvSpPr>
        <p:spPr/>
        <p:txBody>
          <a:bodyPr/>
          <a:lstStyle/>
          <a:p>
            <a:r>
              <a:rPr lang="fr-FR" dirty="0"/>
              <a:t>Open </a:t>
            </a:r>
            <a:r>
              <a:rPr lang="fr-FR" dirty="0" err="1"/>
              <a:t>Nebula</a:t>
            </a:r>
            <a:endParaRPr lang="fr-FR" dirty="0"/>
          </a:p>
        </p:txBody>
      </p:sp>
      <p:sp>
        <p:nvSpPr>
          <p:cNvPr id="3" name="Espace réservé du contenu 2">
            <a:extLst>
              <a:ext uri="{FF2B5EF4-FFF2-40B4-BE49-F238E27FC236}">
                <a16:creationId xmlns:a16="http://schemas.microsoft.com/office/drawing/2014/main" id="{8EE6FE6F-5159-D541-870B-585E38EAF015}"/>
              </a:ext>
            </a:extLst>
          </p:cNvPr>
          <p:cNvSpPr>
            <a:spLocks noGrp="1"/>
          </p:cNvSpPr>
          <p:nvPr>
            <p:ph idx="1"/>
          </p:nvPr>
        </p:nvSpPr>
        <p:spPr/>
        <p:txBody>
          <a:bodyPr/>
          <a:lstStyle/>
          <a:p>
            <a:r>
              <a:rPr lang="fr-CH" dirty="0"/>
              <a:t>La virtualisation de réseaux </a:t>
            </a:r>
          </a:p>
          <a:p>
            <a:r>
              <a:rPr lang="fr-CH" dirty="0"/>
              <a:t>La virtualisation de serveurs </a:t>
            </a:r>
          </a:p>
          <a:p>
            <a:r>
              <a:rPr lang="fr-CH" dirty="0"/>
              <a:t>L’intégration de nœuds supplémentaires (cluster de virtualisation) </a:t>
            </a:r>
          </a:p>
          <a:p>
            <a:r>
              <a:rPr lang="fr-CH" dirty="0"/>
              <a:t>Propose une interface graphique d'administration d'un nœud ou d'un cluster </a:t>
            </a:r>
          </a:p>
          <a:p>
            <a:r>
              <a:rPr lang="fr-CH" dirty="0"/>
              <a:t>Le déploiement de plusieurs machines virtuelles dépendantes entre elles.</a:t>
            </a:r>
          </a:p>
          <a:p>
            <a:r>
              <a:rPr lang="fr-CH" dirty="0"/>
              <a:t>Dernière version: 5.12.0.3 (13 octobre 2020)</a:t>
            </a:r>
          </a:p>
          <a:p>
            <a:r>
              <a:rPr lang="fr-CH" dirty="0"/>
              <a:t>Développé par: Communauté </a:t>
            </a:r>
            <a:r>
              <a:rPr lang="fr-CH" dirty="0" err="1"/>
              <a:t>OpenNebula</a:t>
            </a:r>
            <a:endParaRPr lang="fr-CH" dirty="0"/>
          </a:p>
          <a:p>
            <a:r>
              <a:rPr lang="fr-CH" dirty="0"/>
              <a:t>Écrit en: </a:t>
            </a:r>
            <a:r>
              <a:rPr lang="fr-CH" dirty="0">
                <a:hlinkClick r:id="rId2"/>
              </a:rPr>
              <a:t>C++</a:t>
            </a:r>
            <a:r>
              <a:rPr lang="fr-CH" dirty="0"/>
              <a:t>, </a:t>
            </a:r>
            <a:r>
              <a:rPr lang="fr-CH" dirty="0">
                <a:hlinkClick r:id="rId3"/>
              </a:rPr>
              <a:t>Ruby</a:t>
            </a:r>
            <a:r>
              <a:rPr lang="fr-CH" dirty="0"/>
              <a:t>, </a:t>
            </a:r>
            <a:r>
              <a:rPr lang="fr-CH" dirty="0">
                <a:hlinkClick r:id="rId4"/>
              </a:rPr>
              <a:t>Java</a:t>
            </a:r>
            <a:r>
              <a:rPr lang="fr-CH" dirty="0"/>
              <a:t>, </a:t>
            </a:r>
            <a:r>
              <a:rPr lang="fr-CH" dirty="0">
                <a:hlinkClick r:id="rId5"/>
              </a:rPr>
              <a:t>C</a:t>
            </a:r>
            <a:r>
              <a:rPr lang="fr-CH" dirty="0"/>
              <a:t> et </a:t>
            </a:r>
            <a:r>
              <a:rPr lang="fr-CH" dirty="0">
                <a:hlinkClick r:id="rId6"/>
              </a:rPr>
              <a:t>Go</a:t>
            </a:r>
            <a:endParaRPr lang="fr-CH" dirty="0"/>
          </a:p>
          <a:p>
            <a:r>
              <a:rPr lang="fr-CH" dirty="0"/>
              <a:t>Première version: 1ᵉʳ mars 2008</a:t>
            </a:r>
          </a:p>
          <a:p>
            <a:endParaRPr lang="fr-FR" dirty="0"/>
          </a:p>
        </p:txBody>
      </p:sp>
    </p:spTree>
    <p:extLst>
      <p:ext uri="{BB962C8B-B14F-4D97-AF65-F5344CB8AC3E}">
        <p14:creationId xmlns:p14="http://schemas.microsoft.com/office/powerpoint/2010/main" val="36370821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7BE0A2E-D415-8241-9D7C-B9C2DABB0266}"/>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3A08B1B7-7562-BA47-8315-8D5B1B8317A3}"/>
              </a:ext>
            </a:extLst>
          </p:cNvPr>
          <p:cNvSpPr>
            <a:spLocks noGrp="1"/>
          </p:cNvSpPr>
          <p:nvPr>
            <p:ph idx="1"/>
          </p:nvPr>
        </p:nvSpPr>
        <p:spPr/>
        <p:txBody>
          <a:bodyPr/>
          <a:lstStyle/>
          <a:p>
            <a:r>
              <a:rPr lang="fr-CH" dirty="0">
                <a:hlinkClick r:id="rId2"/>
              </a:rPr>
              <a:t>Cloud Run</a:t>
            </a:r>
            <a:r>
              <a:rPr lang="fr-CH" dirty="0"/>
              <a:t> Exécutez des conteneurs sans état dans un environnement entièrement géré ou sur </a:t>
            </a:r>
            <a:r>
              <a:rPr lang="fr-CH" dirty="0" err="1"/>
              <a:t>Anthos</a:t>
            </a:r>
            <a:r>
              <a:rPr lang="fr-CH" dirty="0"/>
              <a:t>.</a:t>
            </a:r>
          </a:p>
          <a:p>
            <a:r>
              <a:rPr lang="fr-CH" dirty="0">
                <a:hlinkClick r:id="rId3"/>
              </a:rPr>
              <a:t>App Engine</a:t>
            </a:r>
            <a:r>
              <a:rPr lang="fr-CH" dirty="0"/>
              <a:t> Créez et déployez des applications sur une plate-forme entièrement gérée et hautement évolutive sans avoir à gérer l'infrastructure sous-jacente.</a:t>
            </a:r>
          </a:p>
          <a:p>
            <a:r>
              <a:rPr lang="fr-CH" dirty="0">
                <a:hlinkClick r:id="rId4"/>
              </a:rPr>
              <a:t>Cloud Functions</a:t>
            </a:r>
            <a:r>
              <a:rPr lang="fr-CH" dirty="0"/>
              <a:t> Créez des fonctions à application unique et sans serveur qui répondent aux événements.</a:t>
            </a:r>
          </a:p>
          <a:p>
            <a:r>
              <a:rPr lang="fr-CH" dirty="0">
                <a:hlinkClick r:id="rId5"/>
              </a:rPr>
              <a:t>Knative</a:t>
            </a:r>
            <a:r>
              <a:rPr lang="fr-CH" dirty="0"/>
              <a:t> Déployez et gérez des applications cloud natives sans serveur pour </a:t>
            </a:r>
            <a:r>
              <a:rPr lang="fr-CH" dirty="0" err="1"/>
              <a:t>Kubernetes</a:t>
            </a:r>
            <a:r>
              <a:rPr lang="fr-CH" dirty="0"/>
              <a:t>.</a:t>
            </a:r>
          </a:p>
          <a:p>
            <a:r>
              <a:rPr lang="fr-CH" dirty="0">
                <a:hlinkClick r:id="rId6"/>
              </a:rPr>
              <a:t>Workflows</a:t>
            </a:r>
            <a:r>
              <a:rPr lang="fr-CH" dirty="0"/>
              <a:t> Orchestrez et automatisez les services d'API basés sur Google Cloud et sur HTTP avec des workflows sans serveur.</a:t>
            </a:r>
          </a:p>
          <a:p>
            <a:endParaRPr lang="fr-FR" dirty="0"/>
          </a:p>
        </p:txBody>
      </p:sp>
    </p:spTree>
    <p:extLst>
      <p:ext uri="{BB962C8B-B14F-4D97-AF65-F5344CB8AC3E}">
        <p14:creationId xmlns:p14="http://schemas.microsoft.com/office/powerpoint/2010/main" val="38416193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8D4683F-A298-7747-940C-30FCC947B212}"/>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E051EDAF-19FE-0449-B873-6BF37A9860B9}"/>
              </a:ext>
            </a:extLst>
          </p:cNvPr>
          <p:cNvSpPr>
            <a:spLocks noGrp="1"/>
          </p:cNvSpPr>
          <p:nvPr>
            <p:ph idx="1"/>
          </p:nvPr>
        </p:nvSpPr>
        <p:spPr/>
        <p:txBody>
          <a:bodyPr/>
          <a:lstStyle/>
          <a:p>
            <a:r>
              <a:rPr lang="fr-CH" dirty="0">
                <a:hlinkClick r:id="rId2"/>
              </a:rPr>
              <a:t>Cloud Storage</a:t>
            </a:r>
            <a:r>
              <a:rPr lang="fr-CH" dirty="0"/>
              <a:t> Stockez des objets à l'aide de la mise en cache périphérique à l'échelle mondiale.</a:t>
            </a:r>
          </a:p>
          <a:p>
            <a:r>
              <a:rPr lang="fr-CH" dirty="0">
                <a:hlinkClick r:id="rId3"/>
              </a:rPr>
              <a:t>Persistent Disk</a:t>
            </a:r>
            <a:r>
              <a:rPr lang="fr-CH" dirty="0"/>
              <a:t> Ajoutez le stockage de blocs aux instances de VM.</a:t>
            </a:r>
          </a:p>
          <a:p>
            <a:r>
              <a:rPr lang="fr-CH" dirty="0">
                <a:hlinkClick r:id="rId4"/>
              </a:rPr>
              <a:t>Filestore</a:t>
            </a:r>
            <a:r>
              <a:rPr lang="fr-CH" dirty="0"/>
              <a:t> Créez des serveurs de fichiers NFS entièrement gérés et de haute performance sur Google Cloud.</a:t>
            </a:r>
          </a:p>
          <a:p>
            <a:r>
              <a:rPr lang="fr-CH" dirty="0">
                <a:hlinkClick r:id="rId5"/>
              </a:rPr>
              <a:t>Cloud Storage for Firebase</a:t>
            </a:r>
            <a:r>
              <a:rPr lang="fr-CH" dirty="0"/>
              <a:t> Ajoutez le stockage et la diffusion d'objets à l'échelle de Google dans vos applications.</a:t>
            </a:r>
          </a:p>
          <a:p>
            <a:endParaRPr lang="fr-FR" dirty="0"/>
          </a:p>
        </p:txBody>
      </p:sp>
    </p:spTree>
    <p:extLst>
      <p:ext uri="{BB962C8B-B14F-4D97-AF65-F5344CB8AC3E}">
        <p14:creationId xmlns:p14="http://schemas.microsoft.com/office/powerpoint/2010/main" val="16186170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4E5A216-2E62-BD42-9F5B-A8388ADB3F61}"/>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CBD7EA74-DE9B-2B4E-B5E1-B2C53E225B69}"/>
              </a:ext>
            </a:extLst>
          </p:cNvPr>
          <p:cNvSpPr>
            <a:spLocks noGrp="1"/>
          </p:cNvSpPr>
          <p:nvPr>
            <p:ph idx="1"/>
          </p:nvPr>
        </p:nvSpPr>
        <p:spPr/>
        <p:txBody>
          <a:bodyPr/>
          <a:lstStyle/>
          <a:p>
            <a:r>
              <a:rPr lang="fr-CH" dirty="0">
                <a:hlinkClick r:id="rId2"/>
              </a:rPr>
              <a:t>Suite des opérations</a:t>
            </a:r>
            <a:r>
              <a:rPr lang="fr-CH" dirty="0"/>
              <a:t> Surveillez, consignez, tracez et profilez vos applications et services.</a:t>
            </a:r>
          </a:p>
          <a:p>
            <a:r>
              <a:rPr lang="fr-CH" dirty="0">
                <a:hlinkClick r:id="rId3"/>
              </a:rPr>
              <a:t>Cloud Logging</a:t>
            </a:r>
            <a:r>
              <a:rPr lang="fr-CH" dirty="0"/>
              <a:t> Stockez, recherchez, analysez et surveillez les données et les événements des journaux à partir de Google Cloud et AWS, et envoyez des alertes le cas échéant.</a:t>
            </a:r>
          </a:p>
          <a:p>
            <a:r>
              <a:rPr lang="fr-CH" dirty="0">
                <a:hlinkClick r:id="rId4"/>
              </a:rPr>
              <a:t>Cloud Monitoring</a:t>
            </a:r>
            <a:r>
              <a:rPr lang="fr-CH" dirty="0"/>
              <a:t> Cloud Monitoring offre une réelle visibilité sur les performances, la disponibilité et l'état général des applications cloud.</a:t>
            </a:r>
          </a:p>
          <a:p>
            <a:r>
              <a:rPr lang="fr-CH" dirty="0">
                <a:hlinkClick r:id="rId5"/>
              </a:rPr>
              <a:t>Cloud Trace</a:t>
            </a:r>
            <a:r>
              <a:rPr lang="fr-CH" dirty="0"/>
              <a:t> Identifiez les goulots d'étranglement qui affectent les performances en production.</a:t>
            </a:r>
          </a:p>
          <a:p>
            <a:endParaRPr lang="fr-FR" dirty="0"/>
          </a:p>
        </p:txBody>
      </p:sp>
    </p:spTree>
    <p:extLst>
      <p:ext uri="{BB962C8B-B14F-4D97-AF65-F5344CB8AC3E}">
        <p14:creationId xmlns:p14="http://schemas.microsoft.com/office/powerpoint/2010/main" val="6388324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26C19C-E44C-E040-A921-40C511D221D5}"/>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0CBAD653-D712-0045-B5D2-D0E6BDB260E7}"/>
              </a:ext>
            </a:extLst>
          </p:cNvPr>
          <p:cNvSpPr>
            <a:spLocks noGrp="1"/>
          </p:cNvSpPr>
          <p:nvPr>
            <p:ph idx="1"/>
          </p:nvPr>
        </p:nvSpPr>
        <p:spPr/>
        <p:txBody>
          <a:bodyPr/>
          <a:lstStyle/>
          <a:p>
            <a:r>
              <a:rPr lang="fr-CH" dirty="0">
                <a:hlinkClick r:id="rId2"/>
              </a:rPr>
              <a:t>Cloud Debugger</a:t>
            </a:r>
            <a:r>
              <a:rPr lang="fr-CH" dirty="0"/>
              <a:t> Examinez le comportement de votre code en production.</a:t>
            </a:r>
          </a:p>
          <a:p>
            <a:r>
              <a:rPr lang="fr-CH" dirty="0">
                <a:hlinkClick r:id="rId3"/>
              </a:rPr>
              <a:t>Cloud Profiler</a:t>
            </a:r>
            <a:r>
              <a:rPr lang="fr-CH" dirty="0"/>
              <a:t> Recueillez continuellement des informations sur les performances à l'aide d'un service de processeur à faible impact et de profilage des segments de mémoire.</a:t>
            </a:r>
          </a:p>
          <a:p>
            <a:r>
              <a:rPr lang="fr-CH" dirty="0">
                <a:hlinkClick r:id="rId4"/>
              </a:rPr>
              <a:t>Error Reporting</a:t>
            </a:r>
            <a:r>
              <a:rPr lang="fr-CH" dirty="0"/>
              <a:t> Identifiez et comprenez les erreurs de vos applications.</a:t>
            </a:r>
          </a:p>
          <a:p>
            <a:r>
              <a:rPr lang="fr-CH" dirty="0">
                <a:hlinkClick r:id="rId5"/>
              </a:rPr>
              <a:t>Surveillance du niveau de service</a:t>
            </a:r>
            <a:r>
              <a:rPr lang="fr-CH" dirty="0"/>
              <a:t> Définissez et mesurez la disponibilité, les performances et d'autres niveaux de service pour les applications cloud.</a:t>
            </a:r>
          </a:p>
          <a:p>
            <a:endParaRPr lang="fr-FR" dirty="0"/>
          </a:p>
        </p:txBody>
      </p:sp>
    </p:spTree>
    <p:extLst>
      <p:ext uri="{BB962C8B-B14F-4D97-AF65-F5344CB8AC3E}">
        <p14:creationId xmlns:p14="http://schemas.microsoft.com/office/powerpoint/2010/main" val="29028434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8228BDE-616F-9046-B62E-FE7179F76F30}"/>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1719AB2D-00E0-304F-877C-649661B0ADE7}"/>
              </a:ext>
            </a:extLst>
          </p:cNvPr>
          <p:cNvSpPr>
            <a:spLocks noGrp="1"/>
          </p:cNvSpPr>
          <p:nvPr>
            <p:ph idx="1"/>
          </p:nvPr>
        </p:nvSpPr>
        <p:spPr/>
        <p:txBody>
          <a:bodyPr/>
          <a:lstStyle/>
          <a:p>
            <a:r>
              <a:rPr lang="fr-CH" dirty="0">
                <a:hlinkClick r:id="rId2"/>
              </a:rPr>
              <a:t>Google Maps </a:t>
            </a:r>
            <a:r>
              <a:rPr lang="fr-CH" dirty="0" err="1">
                <a:hlinkClick r:id="rId2"/>
              </a:rPr>
              <a:t>Platform</a:t>
            </a:r>
            <a:r>
              <a:rPr lang="fr-CH" dirty="0" err="1"/>
              <a:t>Intégrez</a:t>
            </a:r>
            <a:r>
              <a:rPr lang="fr-CH" dirty="0"/>
              <a:t> des cartes statiques et dynamiques à vos applications.</a:t>
            </a:r>
          </a:p>
          <a:p>
            <a:r>
              <a:rPr lang="fr-CH" dirty="0" err="1">
                <a:hlinkClick r:id="rId3"/>
              </a:rPr>
              <a:t>Firebase</a:t>
            </a:r>
            <a:r>
              <a:rPr lang="fr-CH" dirty="0" err="1"/>
              <a:t>Développez</a:t>
            </a:r>
            <a:r>
              <a:rPr lang="fr-CH" dirty="0"/>
              <a:t> rapidement vos applications mobiles.</a:t>
            </a:r>
          </a:p>
          <a:p>
            <a:r>
              <a:rPr lang="fr-CH" dirty="0">
                <a:hlinkClick r:id="rId4"/>
              </a:rPr>
              <a:t>Firebase </a:t>
            </a:r>
            <a:r>
              <a:rPr lang="fr-CH" dirty="0" err="1">
                <a:hlinkClick r:id="rId4"/>
              </a:rPr>
              <a:t>Authentication</a:t>
            </a:r>
            <a:r>
              <a:rPr lang="fr-CH" dirty="0" err="1"/>
              <a:t>Configurez</a:t>
            </a:r>
            <a:r>
              <a:rPr lang="fr-CH" dirty="0"/>
              <a:t> l'authentification pour les applications mobiles.</a:t>
            </a:r>
          </a:p>
          <a:p>
            <a:r>
              <a:rPr lang="fr-CH" dirty="0">
                <a:hlinkClick r:id="rId5"/>
              </a:rPr>
              <a:t>Cloud Functions for </a:t>
            </a:r>
            <a:r>
              <a:rPr lang="fr-CH" dirty="0" err="1">
                <a:hlinkClick r:id="rId5"/>
              </a:rPr>
              <a:t>Firebase</a:t>
            </a:r>
            <a:r>
              <a:rPr lang="fr-CH" dirty="0" err="1"/>
              <a:t>Ajoutez</a:t>
            </a:r>
            <a:r>
              <a:rPr lang="fr-CH" dirty="0"/>
              <a:t> le stockage sans serveur</a:t>
            </a:r>
          </a:p>
          <a:p>
            <a:endParaRPr lang="fr-FR" dirty="0"/>
          </a:p>
        </p:txBody>
      </p:sp>
    </p:spTree>
    <p:extLst>
      <p:ext uri="{BB962C8B-B14F-4D97-AF65-F5344CB8AC3E}">
        <p14:creationId xmlns:p14="http://schemas.microsoft.com/office/powerpoint/2010/main" val="12479539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925396F-8587-CD47-B59E-DEFDB92FE112}"/>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D47D3E1A-7F8B-E147-9F21-84BBD001B5B5}"/>
              </a:ext>
            </a:extLst>
          </p:cNvPr>
          <p:cNvSpPr>
            <a:spLocks noGrp="1"/>
          </p:cNvSpPr>
          <p:nvPr>
            <p:ph idx="1"/>
          </p:nvPr>
        </p:nvSpPr>
        <p:spPr/>
        <p:txBody>
          <a:bodyPr/>
          <a:lstStyle/>
          <a:p>
            <a:r>
              <a:rPr lang="fr-CH" dirty="0">
                <a:hlinkClick r:id="rId2"/>
              </a:rPr>
              <a:t>Google Workspace</a:t>
            </a:r>
            <a:r>
              <a:rPr lang="fr-CH" dirty="0"/>
              <a:t> Créez et collaborez à l'aide d'une suite d'applications intelligentes.</a:t>
            </a:r>
          </a:p>
          <a:p>
            <a:r>
              <a:rPr lang="fr-CH" dirty="0">
                <a:hlinkClick r:id="rId3"/>
              </a:rPr>
              <a:t>Chrome Enterprise</a:t>
            </a:r>
            <a:r>
              <a:rPr lang="fr-CH" dirty="0"/>
              <a:t> Utilisez les règles de gestion de Chrome pour satisfaire vos besoins en matière de productivité et de sécurité.</a:t>
            </a:r>
          </a:p>
          <a:p>
            <a:r>
              <a:rPr lang="fr-CH" dirty="0">
                <a:hlinkClick r:id="rId4"/>
              </a:rPr>
              <a:t>Cloud Storage for Firebase</a:t>
            </a:r>
            <a:r>
              <a:rPr lang="fr-CH" dirty="0"/>
              <a:t> Ajoutez le stockage et la diffusion d'objets à l'échelle de Google dans vos applications.</a:t>
            </a:r>
          </a:p>
          <a:p>
            <a:r>
              <a:rPr lang="fr-CH" dirty="0">
                <a:hlinkClick r:id="rId5"/>
              </a:rPr>
              <a:t>Firebase Test Lab</a:t>
            </a:r>
            <a:r>
              <a:rPr lang="fr-CH" dirty="0"/>
              <a:t> Testez vos applications mobiles sur une grande variété d'appareils et de configurations.</a:t>
            </a:r>
          </a:p>
          <a:p>
            <a:endParaRPr lang="fr-FR" dirty="0"/>
          </a:p>
        </p:txBody>
      </p:sp>
    </p:spTree>
    <p:extLst>
      <p:ext uri="{BB962C8B-B14F-4D97-AF65-F5344CB8AC3E}">
        <p14:creationId xmlns:p14="http://schemas.microsoft.com/office/powerpoint/2010/main" val="38603312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1AFAA9A-46B2-BA48-B32F-426C897875FD}"/>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CD2A65E0-0087-DC47-A339-A6571700BA25}"/>
              </a:ext>
            </a:extLst>
          </p:cNvPr>
          <p:cNvSpPr>
            <a:spLocks noGrp="1"/>
          </p:cNvSpPr>
          <p:nvPr>
            <p:ph idx="1"/>
          </p:nvPr>
        </p:nvSpPr>
        <p:spPr/>
        <p:txBody>
          <a:bodyPr/>
          <a:lstStyle/>
          <a:p>
            <a:r>
              <a:rPr lang="fr-FR" dirty="0"/>
              <a:t>https://</a:t>
            </a:r>
            <a:r>
              <a:rPr lang="fr-FR" dirty="0" err="1"/>
              <a:t>cloud.google.com</a:t>
            </a:r>
            <a:r>
              <a:rPr lang="fr-FR" dirty="0"/>
              <a:t>/</a:t>
            </a:r>
            <a:r>
              <a:rPr lang="fr-FR" dirty="0" err="1"/>
              <a:t>pricing?hl</a:t>
            </a:r>
            <a:r>
              <a:rPr lang="fr-FR" dirty="0"/>
              <a:t>=</a:t>
            </a:r>
            <a:r>
              <a:rPr lang="fr-FR" dirty="0" err="1"/>
              <a:t>fr</a:t>
            </a:r>
            <a:endParaRPr lang="fr-FR" dirty="0"/>
          </a:p>
        </p:txBody>
      </p:sp>
    </p:spTree>
    <p:extLst>
      <p:ext uri="{BB962C8B-B14F-4D97-AF65-F5344CB8AC3E}">
        <p14:creationId xmlns:p14="http://schemas.microsoft.com/office/powerpoint/2010/main" val="3614575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01C0AD1-5BE4-C14D-BF28-36DD45E4331F}"/>
              </a:ext>
            </a:extLst>
          </p:cNvPr>
          <p:cNvSpPr>
            <a:spLocks noGrp="1"/>
          </p:cNvSpPr>
          <p:nvPr>
            <p:ph type="title"/>
          </p:nvPr>
        </p:nvSpPr>
        <p:spPr/>
        <p:txBody>
          <a:bodyPr/>
          <a:lstStyle/>
          <a:p>
            <a:r>
              <a:rPr lang="fr-FR" dirty="0"/>
              <a:t>GCP</a:t>
            </a:r>
          </a:p>
        </p:txBody>
      </p:sp>
      <p:sp>
        <p:nvSpPr>
          <p:cNvPr id="3" name="Espace réservé du contenu 2">
            <a:extLst>
              <a:ext uri="{FF2B5EF4-FFF2-40B4-BE49-F238E27FC236}">
                <a16:creationId xmlns:a16="http://schemas.microsoft.com/office/drawing/2014/main" id="{F60F5D13-35C1-A641-A6CD-DD558807FACA}"/>
              </a:ext>
            </a:extLst>
          </p:cNvPr>
          <p:cNvSpPr>
            <a:spLocks noGrp="1"/>
          </p:cNvSpPr>
          <p:nvPr>
            <p:ph idx="1"/>
          </p:nvPr>
        </p:nvSpPr>
        <p:spPr/>
        <p:txBody>
          <a:bodyPr/>
          <a:lstStyle/>
          <a:p>
            <a:r>
              <a:rPr lang="fr-FR" dirty="0"/>
              <a:t>https://</a:t>
            </a:r>
            <a:r>
              <a:rPr lang="fr-FR" dirty="0" err="1"/>
              <a:t>www.francetvinfo.fr</a:t>
            </a:r>
            <a:r>
              <a:rPr lang="fr-FR" dirty="0"/>
              <a:t>/internet/</a:t>
            </a:r>
            <a:r>
              <a:rPr lang="fr-FR" dirty="0" err="1"/>
              <a:t>amazon</a:t>
            </a:r>
            <a:r>
              <a:rPr lang="fr-FR" dirty="0"/>
              <a:t>/quatre-choses-a-savoir-sur-aws-le-lucratif-business-d-amazon-dont-vous-n-avez-sans-doute-jamais-entendu-parler_4299357.html</a:t>
            </a:r>
          </a:p>
        </p:txBody>
      </p:sp>
    </p:spTree>
    <p:extLst>
      <p:ext uri="{BB962C8B-B14F-4D97-AF65-F5344CB8AC3E}">
        <p14:creationId xmlns:p14="http://schemas.microsoft.com/office/powerpoint/2010/main" val="15554596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1046719-4B10-8449-9C6F-C04DAE452039}"/>
              </a:ext>
            </a:extLst>
          </p:cNvPr>
          <p:cNvSpPr>
            <a:spLocks noGrp="1"/>
          </p:cNvSpPr>
          <p:nvPr>
            <p:ph type="title"/>
          </p:nvPr>
        </p:nvSpPr>
        <p:spPr/>
        <p:txBody>
          <a:bodyPr/>
          <a:lstStyle/>
          <a:p>
            <a:r>
              <a:rPr lang="fr-FR" dirty="0"/>
              <a:t>GCP</a:t>
            </a:r>
          </a:p>
        </p:txBody>
      </p:sp>
      <p:pic>
        <p:nvPicPr>
          <p:cNvPr id="4" name="Espace réservé du contenu 3">
            <a:extLst>
              <a:ext uri="{FF2B5EF4-FFF2-40B4-BE49-F238E27FC236}">
                <a16:creationId xmlns:a16="http://schemas.microsoft.com/office/drawing/2014/main" id="{E6478B84-F6CD-5F40-9A2C-516DDB864425}"/>
              </a:ext>
            </a:extLst>
          </p:cNvPr>
          <p:cNvPicPr>
            <a:picLocks noGrp="1" noChangeAspect="1"/>
          </p:cNvPicPr>
          <p:nvPr>
            <p:ph idx="1"/>
          </p:nvPr>
        </p:nvPicPr>
        <p:blipFill>
          <a:blip r:embed="rId2"/>
          <a:stretch>
            <a:fillRect/>
          </a:stretch>
        </p:blipFill>
        <p:spPr>
          <a:xfrm>
            <a:off x="5978029" y="803275"/>
            <a:ext cx="4561880" cy="5248275"/>
          </a:xfrm>
          <a:prstGeom prst="rect">
            <a:avLst/>
          </a:prstGeom>
        </p:spPr>
      </p:pic>
    </p:spTree>
    <p:extLst>
      <p:ext uri="{BB962C8B-B14F-4D97-AF65-F5344CB8AC3E}">
        <p14:creationId xmlns:p14="http://schemas.microsoft.com/office/powerpoint/2010/main" val="2445744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0D5E4A-A987-BA40-AC4D-1767D8154F23}"/>
              </a:ext>
            </a:extLst>
          </p:cNvPr>
          <p:cNvSpPr>
            <a:spLocks noGrp="1"/>
          </p:cNvSpPr>
          <p:nvPr>
            <p:ph type="title"/>
          </p:nvPr>
        </p:nvSpPr>
        <p:spPr/>
        <p:txBody>
          <a:bodyPr/>
          <a:lstStyle/>
          <a:p>
            <a:r>
              <a:rPr lang="fr-FR" dirty="0"/>
              <a:t>Open </a:t>
            </a:r>
            <a:r>
              <a:rPr lang="fr-FR" dirty="0" err="1"/>
              <a:t>Nebula</a:t>
            </a:r>
            <a:br>
              <a:rPr lang="fr-FR" dirty="0"/>
            </a:br>
            <a:r>
              <a:rPr lang="fr-FR" dirty="0"/>
              <a:t>Clients</a:t>
            </a:r>
          </a:p>
        </p:txBody>
      </p:sp>
      <p:sp>
        <p:nvSpPr>
          <p:cNvPr id="3" name="Espace réservé du contenu 2">
            <a:extLst>
              <a:ext uri="{FF2B5EF4-FFF2-40B4-BE49-F238E27FC236}">
                <a16:creationId xmlns:a16="http://schemas.microsoft.com/office/drawing/2014/main" id="{61868193-98DD-C14E-B9B0-FA350FC0220F}"/>
              </a:ext>
            </a:extLst>
          </p:cNvPr>
          <p:cNvSpPr>
            <a:spLocks noGrp="1"/>
          </p:cNvSpPr>
          <p:nvPr>
            <p:ph idx="1"/>
          </p:nvPr>
        </p:nvSpPr>
        <p:spPr/>
        <p:txBody>
          <a:bodyPr/>
          <a:lstStyle/>
          <a:p>
            <a:r>
              <a:rPr lang="fr-CH" dirty="0" err="1"/>
              <a:t>Akamai</a:t>
            </a:r>
            <a:endParaRPr lang="fr-CH" dirty="0"/>
          </a:p>
          <a:p>
            <a:endParaRPr lang="fr-CH" dirty="0"/>
          </a:p>
          <a:p>
            <a:r>
              <a:rPr lang="fr-CH" dirty="0" err="1"/>
              <a:t>Blackberry</a:t>
            </a:r>
            <a:r>
              <a:rPr lang="fr-CH" dirty="0"/>
              <a:t>,</a:t>
            </a:r>
          </a:p>
          <a:p>
            <a:endParaRPr lang="fr-CH" dirty="0"/>
          </a:p>
          <a:p>
            <a:r>
              <a:rPr lang="fr-CH" dirty="0" err="1"/>
              <a:t>Fuze</a:t>
            </a:r>
            <a:r>
              <a:rPr lang="fr-CH" dirty="0"/>
              <a:t>, </a:t>
            </a:r>
          </a:p>
          <a:p>
            <a:endParaRPr lang="fr-CH" dirty="0"/>
          </a:p>
          <a:p>
            <a:r>
              <a:rPr lang="fr-CH" dirty="0" err="1"/>
              <a:t>Telefónica</a:t>
            </a:r>
            <a:endParaRPr lang="fr-CH" dirty="0"/>
          </a:p>
          <a:p>
            <a:endParaRPr lang="fr-CH" dirty="0"/>
          </a:p>
          <a:p>
            <a:r>
              <a:rPr lang="fr-CH" dirty="0" err="1"/>
              <a:t>Indigital</a:t>
            </a:r>
            <a:endParaRPr lang="fr-CH" dirty="0"/>
          </a:p>
          <a:p>
            <a:endParaRPr lang="fr-CH" dirty="0"/>
          </a:p>
          <a:p>
            <a:r>
              <a:rPr lang="fr-CH" dirty="0"/>
              <a:t>Ministère des Finances Publiques</a:t>
            </a:r>
            <a:endParaRPr lang="fr-FR" dirty="0"/>
          </a:p>
        </p:txBody>
      </p:sp>
    </p:spTree>
    <p:extLst>
      <p:ext uri="{BB962C8B-B14F-4D97-AF65-F5344CB8AC3E}">
        <p14:creationId xmlns:p14="http://schemas.microsoft.com/office/powerpoint/2010/main" val="2854753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0562ECD-C31C-BF47-B702-7B2D2C367987}"/>
              </a:ext>
            </a:extLst>
          </p:cNvPr>
          <p:cNvSpPr>
            <a:spLocks noGrp="1"/>
          </p:cNvSpPr>
          <p:nvPr>
            <p:ph type="title"/>
          </p:nvPr>
        </p:nvSpPr>
        <p:spPr/>
        <p:txBody>
          <a:bodyPr/>
          <a:lstStyle/>
          <a:p>
            <a:r>
              <a:rPr lang="fr-FR" dirty="0"/>
              <a:t>Open </a:t>
            </a:r>
            <a:r>
              <a:rPr lang="fr-FR" dirty="0" err="1"/>
              <a:t>Nebula</a:t>
            </a:r>
            <a:br>
              <a:rPr lang="fr-FR" dirty="0"/>
            </a:br>
            <a:r>
              <a:rPr lang="fr-FR" dirty="0"/>
              <a:t>Appréciation Marché</a:t>
            </a:r>
          </a:p>
        </p:txBody>
      </p:sp>
      <p:pic>
        <p:nvPicPr>
          <p:cNvPr id="7" name="Espace réservé du contenu 6">
            <a:extLst>
              <a:ext uri="{FF2B5EF4-FFF2-40B4-BE49-F238E27FC236}">
                <a16:creationId xmlns:a16="http://schemas.microsoft.com/office/drawing/2014/main" id="{6917CB9C-1C73-1F47-9187-63C7A870CCCC}"/>
              </a:ext>
            </a:extLst>
          </p:cNvPr>
          <p:cNvPicPr>
            <a:picLocks noGrp="1" noChangeAspect="1"/>
          </p:cNvPicPr>
          <p:nvPr>
            <p:ph idx="1"/>
          </p:nvPr>
        </p:nvPicPr>
        <p:blipFill>
          <a:blip r:embed="rId2"/>
          <a:stretch>
            <a:fillRect/>
          </a:stretch>
        </p:blipFill>
        <p:spPr>
          <a:xfrm>
            <a:off x="5386040" y="1051556"/>
            <a:ext cx="6122122" cy="5053180"/>
          </a:xfrm>
          <a:prstGeom prst="rect">
            <a:avLst/>
          </a:prstGeom>
        </p:spPr>
      </p:pic>
    </p:spTree>
    <p:extLst>
      <p:ext uri="{BB962C8B-B14F-4D97-AF65-F5344CB8AC3E}">
        <p14:creationId xmlns:p14="http://schemas.microsoft.com/office/powerpoint/2010/main" val="3815941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E92F4C-57CD-F14F-B091-8FC24415867D}"/>
              </a:ext>
            </a:extLst>
          </p:cNvPr>
          <p:cNvSpPr>
            <a:spLocks noGrp="1"/>
          </p:cNvSpPr>
          <p:nvPr>
            <p:ph type="title"/>
          </p:nvPr>
        </p:nvSpPr>
        <p:spPr/>
        <p:txBody>
          <a:bodyPr/>
          <a:lstStyle/>
          <a:p>
            <a:r>
              <a:rPr lang="fr-FR" dirty="0"/>
              <a:t>Open </a:t>
            </a:r>
            <a:r>
              <a:rPr lang="fr-FR" dirty="0" err="1"/>
              <a:t>Nebula</a:t>
            </a:r>
            <a:br>
              <a:rPr lang="fr-FR" dirty="0"/>
            </a:br>
            <a:r>
              <a:rPr lang="fr-FR" dirty="0"/>
              <a:t>Compatibilité technique</a:t>
            </a:r>
          </a:p>
        </p:txBody>
      </p:sp>
      <p:sp>
        <p:nvSpPr>
          <p:cNvPr id="3" name="Espace réservé du contenu 2">
            <a:extLst>
              <a:ext uri="{FF2B5EF4-FFF2-40B4-BE49-F238E27FC236}">
                <a16:creationId xmlns:a16="http://schemas.microsoft.com/office/drawing/2014/main" id="{AC8FC8FC-349C-9F4D-8002-1D36CDF43F04}"/>
              </a:ext>
            </a:extLst>
          </p:cNvPr>
          <p:cNvSpPr>
            <a:spLocks noGrp="1"/>
          </p:cNvSpPr>
          <p:nvPr>
            <p:ph idx="1"/>
          </p:nvPr>
        </p:nvSpPr>
        <p:spPr/>
        <p:txBody>
          <a:bodyPr/>
          <a:lstStyle/>
          <a:p>
            <a:r>
              <a:rPr lang="fr-CH" dirty="0" err="1"/>
              <a:t>OpenNebula</a:t>
            </a:r>
            <a:r>
              <a:rPr lang="fr-CH" dirty="0"/>
              <a:t> à la différence des solutions de Cloud </a:t>
            </a:r>
            <a:r>
              <a:rPr lang="fr-CH" dirty="0" err="1"/>
              <a:t>Computing</a:t>
            </a:r>
            <a:r>
              <a:rPr lang="fr-CH" dirty="0"/>
              <a:t> classiques, fournit une boîte à outils complète permettant de gérer de façon centralisée une infrastructure virtuelle hétérogène.</a:t>
            </a:r>
          </a:p>
          <a:p>
            <a:endParaRPr lang="fr-CH" dirty="0"/>
          </a:p>
          <a:p>
            <a:endParaRPr lang="fr-CH" dirty="0"/>
          </a:p>
          <a:p>
            <a:r>
              <a:rPr lang="fr-CH" dirty="0"/>
              <a:t>L’outil est compatible avec les hyperviseurs classiques : </a:t>
            </a:r>
            <a:r>
              <a:rPr lang="fr-CH" dirty="0" err="1"/>
              <a:t>Vmware</a:t>
            </a:r>
            <a:r>
              <a:rPr lang="fr-CH" dirty="0"/>
              <a:t>, </a:t>
            </a:r>
            <a:r>
              <a:rPr lang="fr-CH" dirty="0" err="1"/>
              <a:t>Xen</a:t>
            </a:r>
            <a:r>
              <a:rPr lang="fr-CH" dirty="0"/>
              <a:t>, KVM. </a:t>
            </a:r>
            <a:r>
              <a:rPr lang="fr-CH" dirty="0" err="1"/>
              <a:t>OpenNebula</a:t>
            </a:r>
            <a:r>
              <a:rPr lang="fr-CH" dirty="0"/>
              <a:t> opère comme un ordonnanceur des couches de stockage, réseau, supervision et de sécurité.</a:t>
            </a:r>
          </a:p>
          <a:p>
            <a:endParaRPr lang="fr-FR" dirty="0"/>
          </a:p>
        </p:txBody>
      </p:sp>
    </p:spTree>
    <p:extLst>
      <p:ext uri="{BB962C8B-B14F-4D97-AF65-F5344CB8AC3E}">
        <p14:creationId xmlns:p14="http://schemas.microsoft.com/office/powerpoint/2010/main" val="3078781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A6FCE79-048B-1544-90D3-37CC907709EB}"/>
              </a:ext>
            </a:extLst>
          </p:cNvPr>
          <p:cNvSpPr>
            <a:spLocks noGrp="1"/>
          </p:cNvSpPr>
          <p:nvPr>
            <p:ph type="title"/>
          </p:nvPr>
        </p:nvSpPr>
        <p:spPr/>
        <p:txBody>
          <a:bodyPr/>
          <a:lstStyle/>
          <a:p>
            <a:r>
              <a:rPr lang="fr-FR" dirty="0"/>
              <a:t>Open </a:t>
            </a:r>
            <a:r>
              <a:rPr lang="fr-FR" dirty="0" err="1"/>
              <a:t>Nebula</a:t>
            </a:r>
            <a:br>
              <a:rPr lang="fr-FR" dirty="0"/>
            </a:br>
            <a:endParaRPr lang="fr-FR" dirty="0"/>
          </a:p>
        </p:txBody>
      </p:sp>
      <p:sp>
        <p:nvSpPr>
          <p:cNvPr id="3" name="Espace réservé du contenu 2">
            <a:extLst>
              <a:ext uri="{FF2B5EF4-FFF2-40B4-BE49-F238E27FC236}">
                <a16:creationId xmlns:a16="http://schemas.microsoft.com/office/drawing/2014/main" id="{27BD2A07-D87E-0F4A-9261-06D2D206B90C}"/>
              </a:ext>
            </a:extLst>
          </p:cNvPr>
          <p:cNvSpPr>
            <a:spLocks noGrp="1"/>
          </p:cNvSpPr>
          <p:nvPr>
            <p:ph idx="1"/>
          </p:nvPr>
        </p:nvSpPr>
        <p:spPr/>
        <p:txBody>
          <a:bodyPr>
            <a:normAutofit lnSpcReduction="10000"/>
          </a:bodyPr>
          <a:lstStyle/>
          <a:p>
            <a:r>
              <a:rPr lang="fr-CH" dirty="0"/>
              <a:t>C'est une solution adaptée à la conversion d'une infrastructure virtuelle en Plateforme </a:t>
            </a:r>
            <a:r>
              <a:rPr lang="fr-CH" dirty="0" err="1"/>
              <a:t>IaaS</a:t>
            </a:r>
            <a:r>
              <a:rPr lang="fr-CH" dirty="0"/>
              <a:t>. </a:t>
            </a:r>
          </a:p>
          <a:p>
            <a:endParaRPr lang="fr-CH" dirty="0"/>
          </a:p>
          <a:p>
            <a:r>
              <a:rPr lang="fr-CH" dirty="0"/>
              <a:t>Cette fonction d'orchestration centralisée, d'environnements hybrides est le cœur de l'outil.</a:t>
            </a:r>
            <a:br>
              <a:rPr lang="fr-CH" dirty="0"/>
            </a:br>
            <a:endParaRPr lang="fr-CH" dirty="0"/>
          </a:p>
          <a:p>
            <a:r>
              <a:rPr lang="fr-CH" dirty="0"/>
              <a:t>Ce projet initié en 2005 a livré sa première version en 2008 et reste depuis actif. </a:t>
            </a:r>
          </a:p>
          <a:p>
            <a:endParaRPr lang="fr-CH" dirty="0"/>
          </a:p>
          <a:p>
            <a:r>
              <a:rPr lang="fr-CH" dirty="0"/>
              <a:t>De nombreuses releases ont permis d'obtenir aujourd'hui des évolutions fonctionnelles importantes sur  le support des </a:t>
            </a:r>
            <a:r>
              <a:rPr lang="fr-CH" dirty="0" err="1"/>
              <a:t>noeuds</a:t>
            </a:r>
            <a:r>
              <a:rPr lang="fr-CH" dirty="0"/>
              <a:t> de stockage, la haute disponibilité des environnements et l'ergonomie des interfaces d'administration.</a:t>
            </a:r>
            <a:endParaRPr lang="fr-FR" dirty="0"/>
          </a:p>
        </p:txBody>
      </p:sp>
    </p:spTree>
    <p:extLst>
      <p:ext uri="{BB962C8B-B14F-4D97-AF65-F5344CB8AC3E}">
        <p14:creationId xmlns:p14="http://schemas.microsoft.com/office/powerpoint/2010/main" val="931143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47773A7-2A06-884A-A5E3-AA6133A0DEEB}"/>
              </a:ext>
            </a:extLst>
          </p:cNvPr>
          <p:cNvSpPr>
            <a:spLocks noGrp="1"/>
          </p:cNvSpPr>
          <p:nvPr>
            <p:ph type="title"/>
          </p:nvPr>
        </p:nvSpPr>
        <p:spPr/>
        <p:txBody>
          <a:bodyPr/>
          <a:lstStyle/>
          <a:p>
            <a:r>
              <a:rPr lang="fr-FR" dirty="0"/>
              <a:t>Vidéo de Présentation</a:t>
            </a:r>
            <a:br>
              <a:rPr lang="fr-FR" dirty="0"/>
            </a:br>
            <a:r>
              <a:rPr lang="fr-FR" dirty="0"/>
              <a:t>Open </a:t>
            </a:r>
            <a:r>
              <a:rPr lang="fr-FR" dirty="0" err="1"/>
              <a:t>Nebula</a:t>
            </a:r>
            <a:endParaRPr lang="fr-FR" dirty="0"/>
          </a:p>
        </p:txBody>
      </p:sp>
      <p:sp>
        <p:nvSpPr>
          <p:cNvPr id="3" name="Espace réservé du contenu 2">
            <a:extLst>
              <a:ext uri="{FF2B5EF4-FFF2-40B4-BE49-F238E27FC236}">
                <a16:creationId xmlns:a16="http://schemas.microsoft.com/office/drawing/2014/main" id="{BAD62E8E-DD18-9644-AED3-F36182712B5F}"/>
              </a:ext>
            </a:extLst>
          </p:cNvPr>
          <p:cNvSpPr>
            <a:spLocks noGrp="1"/>
          </p:cNvSpPr>
          <p:nvPr>
            <p:ph idx="1"/>
          </p:nvPr>
        </p:nvSpPr>
        <p:spPr/>
        <p:txBody>
          <a:bodyPr/>
          <a:lstStyle/>
          <a:p>
            <a:r>
              <a:rPr lang="fr-FR" dirty="0"/>
              <a:t>https://</a:t>
            </a:r>
            <a:r>
              <a:rPr lang="fr-FR" dirty="0" err="1"/>
              <a:t>www.youtube.com</a:t>
            </a:r>
            <a:r>
              <a:rPr lang="fr-FR" dirty="0"/>
              <a:t>/</a:t>
            </a:r>
            <a:r>
              <a:rPr lang="fr-FR" dirty="0" err="1"/>
              <a:t>watch?v</a:t>
            </a:r>
            <a:r>
              <a:rPr lang="fr-FR" dirty="0"/>
              <a:t>=DjdW3t9pLJ4</a:t>
            </a:r>
          </a:p>
        </p:txBody>
      </p:sp>
      <p:pic>
        <p:nvPicPr>
          <p:cNvPr id="4" name="Image 3">
            <a:extLst>
              <a:ext uri="{FF2B5EF4-FFF2-40B4-BE49-F238E27FC236}">
                <a16:creationId xmlns:a16="http://schemas.microsoft.com/office/drawing/2014/main" id="{6E16A443-3EB2-6643-B47C-2F3524376775}"/>
              </a:ext>
            </a:extLst>
          </p:cNvPr>
          <p:cNvPicPr>
            <a:picLocks noChangeAspect="1"/>
          </p:cNvPicPr>
          <p:nvPr/>
        </p:nvPicPr>
        <p:blipFill>
          <a:blip r:embed="rId2"/>
          <a:stretch>
            <a:fillRect/>
          </a:stretch>
        </p:blipFill>
        <p:spPr>
          <a:xfrm>
            <a:off x="4895850" y="474392"/>
            <a:ext cx="6972300" cy="1181100"/>
          </a:xfrm>
          <a:prstGeom prst="rect">
            <a:avLst/>
          </a:prstGeom>
        </p:spPr>
      </p:pic>
    </p:spTree>
    <p:extLst>
      <p:ext uri="{BB962C8B-B14F-4D97-AF65-F5344CB8AC3E}">
        <p14:creationId xmlns:p14="http://schemas.microsoft.com/office/powerpoint/2010/main" val="2758347747"/>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docProps/app.xml><?xml version="1.0" encoding="utf-8"?>
<Properties xmlns="http://schemas.openxmlformats.org/officeDocument/2006/extended-properties" xmlns:vt="http://schemas.openxmlformats.org/officeDocument/2006/docPropsVTypes">
  <Template>Atlas</Template>
  <TotalTime>2811</TotalTime>
  <Words>3835</Words>
  <Application>Microsoft Macintosh PowerPoint</Application>
  <PresentationFormat>Grand écran</PresentationFormat>
  <Paragraphs>271</Paragraphs>
  <Slides>48</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48</vt:i4>
      </vt:variant>
    </vt:vector>
  </HeadingPairs>
  <TitlesOfParts>
    <vt:vector size="52" baseType="lpstr">
      <vt:lpstr>Calibri Light</vt:lpstr>
      <vt:lpstr>Rockwell</vt:lpstr>
      <vt:lpstr>Wingdings</vt:lpstr>
      <vt:lpstr>Atlas</vt:lpstr>
      <vt:lpstr>Cloud</vt:lpstr>
      <vt:lpstr>Open Nebula</vt:lpstr>
      <vt:lpstr>Open Nebula</vt:lpstr>
      <vt:lpstr>Open Nebula</vt:lpstr>
      <vt:lpstr>Open Nebula Clients</vt:lpstr>
      <vt:lpstr>Open Nebula Appréciation Marché</vt:lpstr>
      <vt:lpstr>Open Nebula Compatibilité technique</vt:lpstr>
      <vt:lpstr>Open Nebula </vt:lpstr>
      <vt:lpstr>Vidéo de Présentation Open Nebula</vt:lpstr>
      <vt:lpstr>Cas d’usage AWS</vt:lpstr>
      <vt:lpstr>Cas d’usage</vt:lpstr>
      <vt:lpstr>Cas d’usage</vt:lpstr>
      <vt:lpstr>Le défi</vt:lpstr>
      <vt:lpstr>Le défi</vt:lpstr>
      <vt:lpstr>La Solution: AWS</vt:lpstr>
      <vt:lpstr>La Solution: AWS</vt:lpstr>
      <vt:lpstr>La Solution: AWS</vt:lpstr>
      <vt:lpstr>La Solution: AWS</vt:lpstr>
      <vt:lpstr>La Solution: AWS</vt:lpstr>
      <vt:lpstr>Videos Pratiques</vt:lpstr>
      <vt:lpstr>API d’AMAZON</vt:lpstr>
      <vt:lpstr>GCP</vt:lpstr>
      <vt:lpstr>GCP</vt:lpstr>
      <vt:lpstr>GCP</vt:lpstr>
      <vt:lpstr>GCP</vt:lpstr>
      <vt:lpstr>GCP</vt:lpstr>
      <vt:lpstr>GCP</vt:lpstr>
      <vt:lpstr>GCP Conteneurs</vt:lpstr>
      <vt:lpstr>GCP</vt:lpstr>
      <vt:lpstr>GCP</vt:lpstr>
      <vt:lpstr>GCP</vt:lpstr>
      <vt:lpstr>GCP</vt:lpstr>
      <vt:lpstr>GCP</vt:lpstr>
      <vt:lpstr>GCP</vt:lpstr>
      <vt:lpstr>GCP</vt:lpstr>
      <vt:lpstr>GCP</vt:lpstr>
      <vt:lpstr>GCP</vt:lpstr>
      <vt:lpstr>GCP</vt:lpstr>
      <vt:lpstr>GCP</vt:lpstr>
      <vt:lpstr>GCP</vt:lpstr>
      <vt:lpstr>GCP</vt:lpstr>
      <vt:lpstr>GCP</vt:lpstr>
      <vt:lpstr>GCP</vt:lpstr>
      <vt:lpstr>GCP</vt:lpstr>
      <vt:lpstr>GCP</vt:lpstr>
      <vt:lpstr>GCP</vt:lpstr>
      <vt:lpstr>GCP</vt:lpstr>
      <vt:lpstr>GCP</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dc:title>
  <dc:creator>Jean-Christophe Guillemot</dc:creator>
  <cp:lastModifiedBy>Jean-Christophe Guillemot</cp:lastModifiedBy>
  <cp:revision>17</cp:revision>
  <dcterms:created xsi:type="dcterms:W3CDTF">2021-02-23T17:45:51Z</dcterms:created>
  <dcterms:modified xsi:type="dcterms:W3CDTF">2021-03-24T20:13:25Z</dcterms:modified>
</cp:coreProperties>
</file>

<file path=docProps/thumbnail.jpeg>
</file>